
<file path=[Content_Types].xml><?xml version="1.0" encoding="utf-8"?>
<Types xmlns="http://schemas.openxmlformats.org/package/2006/content-types">
  <Default Extension="avi" ContentType="video/x-msvideo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61" r:id="rId1"/>
  </p:sldMasterIdLst>
  <p:sldIdLst>
    <p:sldId id="256" r:id="rId2"/>
    <p:sldId id="257" r:id="rId3"/>
    <p:sldId id="258" r:id="rId4"/>
    <p:sldId id="281" r:id="rId5"/>
    <p:sldId id="265" r:id="rId6"/>
    <p:sldId id="280" r:id="rId7"/>
    <p:sldId id="283" r:id="rId8"/>
    <p:sldId id="289" r:id="rId9"/>
    <p:sldId id="285" r:id="rId10"/>
    <p:sldId id="290" r:id="rId11"/>
    <p:sldId id="293" r:id="rId12"/>
    <p:sldId id="297" r:id="rId13"/>
    <p:sldId id="299" r:id="rId14"/>
    <p:sldId id="269" r:id="rId15"/>
    <p:sldId id="292" r:id="rId16"/>
    <p:sldId id="294" r:id="rId17"/>
    <p:sldId id="295" r:id="rId18"/>
    <p:sldId id="296" r:id="rId19"/>
    <p:sldId id="273" r:id="rId20"/>
    <p:sldId id="279" r:id="rId2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prnPr scaleToFitPaper="1"/>
  <p:showPr showNarration="1"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horzBarState="maximized">
    <p:restoredLeft sz="23101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196" y="52"/>
      </p:cViewPr>
      <p:guideLst>
        <p:guide orient="horz" pos="2157"/>
        <p:guide pos="3837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9.xml"  /><Relationship Id="rId11" Type="http://schemas.openxmlformats.org/officeDocument/2006/relationships/slide" Target="slides/slide10.xml"  /><Relationship Id="rId12" Type="http://schemas.openxmlformats.org/officeDocument/2006/relationships/slide" Target="slides/slide11.xml"  /><Relationship Id="rId13" Type="http://schemas.openxmlformats.org/officeDocument/2006/relationships/slide" Target="slides/slide12.xml"  /><Relationship Id="rId14" Type="http://schemas.openxmlformats.org/officeDocument/2006/relationships/slide" Target="slides/slide13.xml"  /><Relationship Id="rId15" Type="http://schemas.openxmlformats.org/officeDocument/2006/relationships/slide" Target="slides/slide14.xml"  /><Relationship Id="rId16" Type="http://schemas.openxmlformats.org/officeDocument/2006/relationships/slide" Target="slides/slide15.xml"  /><Relationship Id="rId17" Type="http://schemas.openxmlformats.org/officeDocument/2006/relationships/slide" Target="slides/slide16.xml"  /><Relationship Id="rId18" Type="http://schemas.openxmlformats.org/officeDocument/2006/relationships/slide" Target="slides/slide17.xml"  /><Relationship Id="rId19" Type="http://schemas.openxmlformats.org/officeDocument/2006/relationships/slide" Target="slides/slide18.xml"  /><Relationship Id="rId2" Type="http://schemas.openxmlformats.org/officeDocument/2006/relationships/slide" Target="slides/slide1.xml"  /><Relationship Id="rId20" Type="http://schemas.openxmlformats.org/officeDocument/2006/relationships/slide" Target="slides/slide19.xml"  /><Relationship Id="rId21" Type="http://schemas.openxmlformats.org/officeDocument/2006/relationships/slide" Target="slides/slide20.xml"  /><Relationship Id="rId22" Type="http://schemas.openxmlformats.org/officeDocument/2006/relationships/presProps" Target="presProps.xml"  /><Relationship Id="rId23" Type="http://schemas.openxmlformats.org/officeDocument/2006/relationships/viewProps" Target="viewProps.xml"  /><Relationship Id="rId24" Type="http://schemas.openxmlformats.org/officeDocument/2006/relationships/theme" Target="theme/theme1.xml"  /><Relationship Id="rId25" Type="http://schemas.openxmlformats.org/officeDocument/2006/relationships/tableStyles" Target="tableStyles.xml"  /><Relationship Id="rId3" Type="http://schemas.openxmlformats.org/officeDocument/2006/relationships/slide" Target="slides/slide2.xml"  /><Relationship Id="rId4" Type="http://schemas.openxmlformats.org/officeDocument/2006/relationships/slide" Target="slides/slide3.xml"  /><Relationship Id="rId5" Type="http://schemas.openxmlformats.org/officeDocument/2006/relationships/slide" Target="slides/slide4.xml"  /><Relationship Id="rId6" Type="http://schemas.openxmlformats.org/officeDocument/2006/relationships/slide" Target="slides/slide5.xml"  /><Relationship Id="rId7" Type="http://schemas.openxmlformats.org/officeDocument/2006/relationships/slide" Target="slides/slide6.xml"  /><Relationship Id="rId8" Type="http://schemas.openxmlformats.org/officeDocument/2006/relationships/slide" Target="slides/slide7.xml"  /><Relationship Id="rId9" Type="http://schemas.openxmlformats.org/officeDocument/2006/relationships/slide" Target="slides/slide8.xml"  /></Relationship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CD90640-7EB0-BE1D-FA8A-7A3A60D87864}"/>
              </a:ext>
            </a:extLst>
          </p:cNvPr>
          <p:cNvSpPr txBox="1"/>
          <p:nvPr userDrawn="1"/>
        </p:nvSpPr>
        <p:spPr>
          <a:xfrm>
            <a:off x="9998245" y="6501660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C0A8D6C-2166-C593-56DA-F8BC31AF50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F5193-41CD-4063-B0C7-05E32D5C3CCF}" type="datetimeFigureOut">
              <a:rPr lang="ko-KR" altLang="en-US" smtClean="0"/>
              <a:t>2023-06-13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C3355A0-B053-055C-A48D-03DCA4984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8A9E0C0-C208-C880-12BC-22614B99B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0542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CD90640-7EB0-BE1D-FA8A-7A3A60D87864}"/>
              </a:ext>
            </a:extLst>
          </p:cNvPr>
          <p:cNvSpPr txBox="1"/>
          <p:nvPr userDrawn="1"/>
        </p:nvSpPr>
        <p:spPr>
          <a:xfrm>
            <a:off x="9982200" y="6501660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C0A8D6C-2166-C593-56DA-F8BC31AF50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F5193-41CD-4063-B0C7-05E32D5C3CCF}" type="datetimeFigureOut">
              <a:rPr lang="ko-KR" altLang="en-US" smtClean="0"/>
              <a:t>2023-06-13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C3355A0-B053-055C-A48D-03DCA4984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8A9E0C0-C208-C880-12BC-22614B99B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9577932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slideLayout" Target="../slideLayouts/slideLayout2.xml"  /><Relationship Id="rId3" Type="http://schemas.openxmlformats.org/officeDocument/2006/relationships/theme" Target="../theme/theme1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D2A1902-5E0F-4C85-6B9B-CFB8C95C20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6124FC5-232C-D503-51B2-2388BA7040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DD67C67-55AD-BA6E-8404-A37284FE84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2F5193-41CD-4063-B0C7-05E32D5C3CCF}" type="datetimeFigureOut">
              <a:rPr lang="ko-KR" altLang="en-US" smtClean="0"/>
              <a:t>2023-06-13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6847630-7AE5-2706-2404-F94D6A4CFA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DA98C0-863E-3233-E6CC-C61C5150EE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41A778-E908-4432-BB93-29EAA93A69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9667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60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6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.png"  /><Relationship Id="rId3" Type="http://schemas.openxmlformats.org/officeDocument/2006/relationships/image" Target="../media/image8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9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0.png"  /><Relationship Id="rId3" Type="http://schemas.openxmlformats.org/officeDocument/2006/relationships/image" Target="../media/image11.png"  /><Relationship Id="rId4" Type="http://schemas.openxmlformats.org/officeDocument/2006/relationships/image" Target="../media/image12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video" Target="../media/unknown1.avi"  /><Relationship Id="rId3" Type="http://schemas.microsoft.com/office/2007/relationships/media" Target="../media/unknown1.avi"  /><Relationship Id="rId4" Type="http://schemas.openxmlformats.org/officeDocument/2006/relationships/image" Target="../media/image13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jpe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.jpe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5.png" 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65218" y="320841"/>
            <a:ext cx="8741646" cy="109647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6600" b="1" spc="-150">
                <a:solidFill>
                  <a:schemeClr val="bg1"/>
                </a:solidFill>
                <a:latin typeface="+mj-ea"/>
                <a:ea typeface="+mj-ea"/>
              </a:rPr>
              <a:t>cyber physical system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13346" y="2903620"/>
            <a:ext cx="892543" cy="12473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900">
                <a:solidFill>
                  <a:schemeClr val="bg1"/>
                </a:solidFill>
              </a:rPr>
              <a:t>6</a:t>
            </a:r>
            <a:r>
              <a:rPr lang="ko-KR" altLang="en-US" sz="1900">
                <a:solidFill>
                  <a:schemeClr val="bg1"/>
                </a:solidFill>
              </a:rPr>
              <a:t>조</a:t>
            </a:r>
          </a:p>
          <a:p>
            <a:pPr lvl="0">
              <a:defRPr/>
            </a:pPr>
            <a:r>
              <a:rPr lang="ko-KR" altLang="en-US" sz="1900">
                <a:solidFill>
                  <a:schemeClr val="bg1"/>
                </a:solidFill>
              </a:rPr>
              <a:t>김다현</a:t>
            </a:r>
          </a:p>
          <a:p>
            <a:pPr lvl="0">
              <a:defRPr/>
            </a:pPr>
            <a:r>
              <a:rPr lang="ko-KR" altLang="en-US" sz="1900">
                <a:solidFill>
                  <a:schemeClr val="bg1"/>
                </a:solidFill>
              </a:rPr>
              <a:t>김정목</a:t>
            </a:r>
          </a:p>
          <a:p>
            <a:pPr lvl="0">
              <a:defRPr/>
            </a:pPr>
            <a:r>
              <a:rPr lang="ko-KR" altLang="en-US" sz="1900">
                <a:solidFill>
                  <a:schemeClr val="bg1"/>
                </a:solidFill>
              </a:rPr>
              <a:t>이기검</a:t>
            </a:r>
          </a:p>
        </p:txBody>
      </p:sp>
      <p:cxnSp>
        <p:nvCxnSpPr>
          <p:cNvPr id="7" name="직선 연결선 6"/>
          <p:cNvCxnSpPr/>
          <p:nvPr/>
        </p:nvCxnSpPr>
        <p:spPr>
          <a:xfrm>
            <a:off x="513347" y="2542674"/>
            <a:ext cx="11700000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44378" y="272716"/>
            <a:ext cx="756687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600">
                <a:solidFill>
                  <a:schemeClr val="accent1"/>
                </a:solidFill>
              </a:rPr>
              <a:t>Part 2</a:t>
            </a:r>
            <a:endParaRPr lang="en-US" altLang="ko-KR" sz="160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31999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해결을 위한 코드 설명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720A870-E6B4-0FEA-4127-7DFD3E3085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45" r="25231"/>
          <a:stretch/>
        </p:blipFill>
        <p:spPr>
          <a:xfrm>
            <a:off x="144378" y="908229"/>
            <a:ext cx="7237128" cy="5863632"/>
          </a:xfrm>
          <a:prstGeom prst="rect">
            <a:avLst/>
          </a:prstGeom>
        </p:spPr>
      </p:pic>
      <p:sp>
        <p:nvSpPr>
          <p:cNvPr id="6" name="설명선: 굽은 선 5">
            <a:extLst>
              <a:ext uri="{FF2B5EF4-FFF2-40B4-BE49-F238E27FC236}">
                <a16:creationId xmlns:a16="http://schemas.microsoft.com/office/drawing/2014/main" id="{4C769F3C-3FF3-EC5B-4833-0EE444A88A09}"/>
              </a:ext>
            </a:extLst>
          </p:cNvPr>
          <p:cNvSpPr/>
          <p:nvPr/>
        </p:nvSpPr>
        <p:spPr>
          <a:xfrm>
            <a:off x="7647901" y="861846"/>
            <a:ext cx="4399721" cy="774447"/>
          </a:xfrm>
          <a:prstGeom prst="borderCallout2">
            <a:avLst>
              <a:gd name="adj1" fmla="val 49818"/>
              <a:gd name="adj2" fmla="val 639"/>
              <a:gd name="adj3" fmla="val 32824"/>
              <a:gd name="adj4" fmla="val -18363"/>
              <a:gd name="adj5" fmla="val 20557"/>
              <a:gd name="adj6" fmla="val -119500"/>
            </a:avLst>
          </a:prstGeom>
          <a:solidFill>
            <a:schemeClr val="accent2"/>
          </a:solidFill>
          <a:ln w="381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큐브의 품질을 확인하는 조건문</a:t>
            </a:r>
            <a:endParaRPr lang="en-US" altLang="ko-KR" dirty="0"/>
          </a:p>
        </p:txBody>
      </p:sp>
      <p:sp>
        <p:nvSpPr>
          <p:cNvPr id="8" name="설명선: 굽은 선 7">
            <a:extLst>
              <a:ext uri="{FF2B5EF4-FFF2-40B4-BE49-F238E27FC236}">
                <a16:creationId xmlns:a16="http://schemas.microsoft.com/office/drawing/2014/main" id="{D38C66D0-4011-7B7E-C598-C061BE83C4DC}"/>
              </a:ext>
            </a:extLst>
          </p:cNvPr>
          <p:cNvSpPr/>
          <p:nvPr/>
        </p:nvSpPr>
        <p:spPr>
          <a:xfrm>
            <a:off x="7647901" y="3286994"/>
            <a:ext cx="4399721" cy="774447"/>
          </a:xfrm>
          <a:prstGeom prst="borderCallout2">
            <a:avLst>
              <a:gd name="adj1" fmla="val 49818"/>
              <a:gd name="adj2" fmla="val 639"/>
              <a:gd name="adj3" fmla="val 32824"/>
              <a:gd name="adj4" fmla="val -18363"/>
              <a:gd name="adj5" fmla="val 22268"/>
              <a:gd name="adj6" fmla="val -124620"/>
            </a:avLst>
          </a:prstGeom>
          <a:solidFill>
            <a:schemeClr val="accent2"/>
          </a:solidFill>
          <a:ln w="381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큐브가 원하는 위치에 </a:t>
            </a:r>
            <a:r>
              <a:rPr lang="ko-KR" altLang="en-US" dirty="0" err="1"/>
              <a:t>자리할때</a:t>
            </a:r>
            <a:r>
              <a:rPr lang="ko-KR" altLang="en-US" dirty="0"/>
              <a:t> 큐브를 내려놓기 위한 구문</a:t>
            </a:r>
            <a:endParaRPr lang="en-US" altLang="ko-KR" dirty="0"/>
          </a:p>
        </p:txBody>
      </p:sp>
      <p:sp>
        <p:nvSpPr>
          <p:cNvPr id="10" name="설명선: 굽은 선 9">
            <a:extLst>
              <a:ext uri="{FF2B5EF4-FFF2-40B4-BE49-F238E27FC236}">
                <a16:creationId xmlns:a16="http://schemas.microsoft.com/office/drawing/2014/main" id="{4D11CE18-B8E1-8CF8-E895-BA71FE8E05D7}"/>
              </a:ext>
            </a:extLst>
          </p:cNvPr>
          <p:cNvSpPr/>
          <p:nvPr/>
        </p:nvSpPr>
        <p:spPr>
          <a:xfrm>
            <a:off x="7647901" y="5221707"/>
            <a:ext cx="4399721" cy="774447"/>
          </a:xfrm>
          <a:prstGeom prst="borderCallout2">
            <a:avLst>
              <a:gd name="adj1" fmla="val 49818"/>
              <a:gd name="adj2" fmla="val 639"/>
              <a:gd name="adj3" fmla="val 32824"/>
              <a:gd name="adj4" fmla="val -18363"/>
              <a:gd name="adj5" fmla="val 36813"/>
              <a:gd name="adj6" fmla="val -142843"/>
            </a:avLst>
          </a:prstGeom>
          <a:solidFill>
            <a:schemeClr val="accent2"/>
          </a:solidFill>
          <a:ln w="381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로봇이 진행하고 있는 순서를 다음으로 넘기고</a:t>
            </a:r>
            <a:r>
              <a:rPr lang="en-US" altLang="ko-KR" dirty="0"/>
              <a:t>, </a:t>
            </a:r>
            <a:r>
              <a:rPr lang="ko-KR" altLang="en-US" dirty="0"/>
              <a:t>로봇의 진행사항을 기다림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581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44378" y="272716"/>
            <a:ext cx="756687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600">
                <a:solidFill>
                  <a:schemeClr val="accent1"/>
                </a:solidFill>
              </a:rPr>
              <a:t>Part 2</a:t>
            </a:r>
            <a:endParaRPr lang="en-US" altLang="ko-KR" sz="1600">
              <a:solidFill>
                <a:schemeClr val="accent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63052" y="272716"/>
            <a:ext cx="3199915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800" b="1" spc="-300">
                <a:solidFill>
                  <a:schemeClr val="accent1"/>
                </a:solidFill>
              </a:rPr>
              <a:t>해결을 위한 코드 설명</a:t>
            </a:r>
            <a:endParaRPr lang="ko-KR" altLang="en-US" sz="2800" b="1" spc="-300">
              <a:solidFill>
                <a:schemeClr val="accent1"/>
              </a:solidFill>
            </a:endParaRPr>
          </a:p>
        </p:txBody>
      </p:sp>
      <p:grpSp>
        <p:nvGrpSpPr>
          <p:cNvPr id="7" name="그룹 6"/>
          <p:cNvGrpSpPr/>
          <p:nvPr/>
        </p:nvGrpSpPr>
        <p:grpSpPr>
          <a:xfrm rot="0">
            <a:off x="558266" y="723563"/>
            <a:ext cx="6670308" cy="5965657"/>
            <a:chOff x="211755" y="-613918"/>
            <a:chExt cx="8845617" cy="7662601"/>
          </a:xfrm>
        </p:grpSpPr>
        <p:pic>
          <p:nvPicPr>
            <p:cNvPr id="14" name="그림 13"/>
            <p:cNvPicPr>
              <a:picLocks noChangeAspect="1"/>
            </p:cNvPicPr>
            <p:nvPr/>
          </p:nvPicPr>
          <p:blipFill rotWithShape="1">
            <a:blip r:embed="rId2"/>
            <a:srcRect l="2560" r="24890"/>
            <a:stretch>
              <a:fillRect/>
            </a:stretch>
          </p:blipFill>
          <p:spPr>
            <a:xfrm>
              <a:off x="211755" y="-613918"/>
              <a:ext cx="8845617" cy="5822023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 rotWithShape="1">
            <a:blip r:embed="rId3"/>
            <a:srcRect l="2560" r="24890"/>
            <a:stretch>
              <a:fillRect/>
            </a:stretch>
          </p:blipFill>
          <p:spPr>
            <a:xfrm>
              <a:off x="211755" y="5075442"/>
              <a:ext cx="8845617" cy="1973241"/>
            </a:xfrm>
            <a:prstGeom prst="rect">
              <a:avLst/>
            </a:prstGeom>
          </p:spPr>
        </p:pic>
      </p:grpSp>
      <p:sp>
        <p:nvSpPr>
          <p:cNvPr id="9" name="설명선: 굽은 선 8"/>
          <p:cNvSpPr/>
          <p:nvPr/>
        </p:nvSpPr>
        <p:spPr>
          <a:xfrm>
            <a:off x="7589957" y="1083864"/>
            <a:ext cx="4399721" cy="774447"/>
          </a:xfrm>
          <a:prstGeom prst="borderCallout2">
            <a:avLst>
              <a:gd name="adj1" fmla="val 49818"/>
              <a:gd name="adj2" fmla="val 639"/>
              <a:gd name="adj3" fmla="val 16568"/>
              <a:gd name="adj4" fmla="val -3303"/>
              <a:gd name="adj5" fmla="val 13712"/>
              <a:gd name="adj6" fmla="val -9409"/>
            </a:avLst>
          </a:prstGeom>
          <a:solidFill>
            <a:schemeClr val="accent2"/>
          </a:solidFill>
          <a:ln w="381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/>
              <a:t>불량품일 때 로봇의 움직임</a:t>
            </a:r>
            <a:r>
              <a:rPr lang="en-US" altLang="ko-KR"/>
              <a:t>.</a:t>
            </a:r>
            <a:endParaRPr lang="ko-KR" altLang="en-US"/>
          </a:p>
        </p:txBody>
      </p:sp>
      <p:cxnSp>
        <p:nvCxnSpPr>
          <p:cNvPr id="13" name="직선 연결선 12"/>
          <p:cNvCxnSpPr/>
          <p:nvPr/>
        </p:nvCxnSpPr>
        <p:spPr>
          <a:xfrm>
            <a:off x="7149547" y="723563"/>
            <a:ext cx="0" cy="5965657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88197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44378" y="272716"/>
            <a:ext cx="756687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600">
                <a:solidFill>
                  <a:schemeClr val="accent1"/>
                </a:solidFill>
              </a:rPr>
              <a:t>Part 2</a:t>
            </a:r>
            <a:endParaRPr lang="en-US" altLang="ko-KR" sz="1600">
              <a:solidFill>
                <a:schemeClr val="accent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63052" y="272716"/>
            <a:ext cx="3199915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800" b="1" spc="-300">
                <a:solidFill>
                  <a:schemeClr val="accent1"/>
                </a:solidFill>
              </a:rPr>
              <a:t>해결을 위한 코드 설명</a:t>
            </a:r>
            <a:endParaRPr lang="ko-KR" altLang="en-US" sz="2800" b="1" spc="-300">
              <a:solidFill>
                <a:schemeClr val="accent1"/>
              </a:solidFill>
            </a:endParaRPr>
          </a:p>
        </p:txBody>
      </p:sp>
      <p:pic>
        <p:nvPicPr>
          <p:cNvPr id="11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66699" y="932578"/>
            <a:ext cx="7202048" cy="5468222"/>
          </a:xfrm>
          <a:prstGeom prst="rect">
            <a:avLst/>
          </a:prstGeom>
        </p:spPr>
      </p:pic>
      <p:sp>
        <p:nvSpPr>
          <p:cNvPr id="6" name="설명선: 굽은 선 5"/>
          <p:cNvSpPr/>
          <p:nvPr/>
        </p:nvSpPr>
        <p:spPr>
          <a:xfrm>
            <a:off x="7647901" y="861846"/>
            <a:ext cx="4399721" cy="774447"/>
          </a:xfrm>
          <a:prstGeom prst="borderCallout2">
            <a:avLst>
              <a:gd name="adj1" fmla="val 49818"/>
              <a:gd name="adj2" fmla="val 639"/>
              <a:gd name="adj3" fmla="val 316466"/>
              <a:gd name="adj4" fmla="val -14906"/>
              <a:gd name="adj5" fmla="val 319562"/>
              <a:gd name="adj6" fmla="val -60360"/>
            </a:avLst>
          </a:prstGeom>
          <a:solidFill>
            <a:schemeClr val="accent2"/>
          </a:solidFill>
          <a:ln w="381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/>
              <a:t>잡은 물체의 위치를 불러옴</a:t>
            </a:r>
            <a:endParaRPr lang="ko-KR" altLang="en-US"/>
          </a:p>
        </p:txBody>
      </p:sp>
      <p:sp>
        <p:nvSpPr>
          <p:cNvPr id="8" name="설명선: 굽은 선 7"/>
          <p:cNvSpPr/>
          <p:nvPr/>
        </p:nvSpPr>
        <p:spPr>
          <a:xfrm>
            <a:off x="7647901" y="3286994"/>
            <a:ext cx="4399721" cy="774447"/>
          </a:xfrm>
          <a:prstGeom prst="borderCallout2">
            <a:avLst>
              <a:gd name="adj1" fmla="val 49818"/>
              <a:gd name="adj2" fmla="val 639"/>
              <a:gd name="adj3" fmla="val 69686"/>
              <a:gd name="adj4" fmla="val -24506"/>
              <a:gd name="adj5" fmla="val 65275"/>
              <a:gd name="adj6" fmla="val -104903"/>
            </a:avLst>
          </a:prstGeom>
          <a:solidFill>
            <a:schemeClr val="accent2"/>
          </a:solidFill>
          <a:ln w="381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/>
              <a:t>잡은 물체의 위치를 그리퍼의 중심에서 반지름만큼 밀어서 고정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19582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44378" y="272716"/>
            <a:ext cx="756687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600">
                <a:solidFill>
                  <a:schemeClr val="accent1"/>
                </a:solidFill>
              </a:rPr>
              <a:t>Part 2</a:t>
            </a:r>
            <a:endParaRPr lang="en-US" altLang="ko-KR" sz="1600">
              <a:solidFill>
                <a:schemeClr val="accent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63052" y="272716"/>
            <a:ext cx="3199915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800" b="1" spc="-300">
                <a:solidFill>
                  <a:schemeClr val="accent1"/>
                </a:solidFill>
              </a:rPr>
              <a:t>해결을 위한 코드 설명</a:t>
            </a:r>
            <a:endParaRPr lang="ko-KR" altLang="en-US" sz="2800" b="1" spc="-300">
              <a:solidFill>
                <a:schemeClr val="accent1"/>
              </a:solidFill>
            </a:endParaRPr>
          </a:p>
        </p:txBody>
      </p:sp>
      <p:pic>
        <p:nvPicPr>
          <p:cNvPr id="12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265049"/>
            <a:ext cx="6453712" cy="2468930"/>
          </a:xfrm>
          <a:prstGeom prst="rect">
            <a:avLst/>
          </a:prstGeom>
        </p:spPr>
      </p:pic>
      <p:pic>
        <p:nvPicPr>
          <p:cNvPr id="14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096000" y="3429000"/>
            <a:ext cx="0" cy="0"/>
          </a:xfrm>
          <a:prstGeom prst="rect">
            <a:avLst/>
          </a:prstGeom>
        </p:spPr>
      </p:pic>
      <p:pic>
        <p:nvPicPr>
          <p:cNvPr id="16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0" y="3661891"/>
            <a:ext cx="6458917" cy="3158481"/>
          </a:xfrm>
          <a:prstGeom prst="rect">
            <a:avLst/>
          </a:prstGeom>
        </p:spPr>
      </p:pic>
      <p:sp>
        <p:nvSpPr>
          <p:cNvPr id="6" name="설명선: 굽은 선 5"/>
          <p:cNvSpPr/>
          <p:nvPr/>
        </p:nvSpPr>
        <p:spPr>
          <a:xfrm>
            <a:off x="7552651" y="918996"/>
            <a:ext cx="4399721" cy="774447"/>
          </a:xfrm>
          <a:prstGeom prst="borderCallout2">
            <a:avLst>
              <a:gd name="adj1" fmla="val 49818"/>
              <a:gd name="adj2" fmla="val 639"/>
              <a:gd name="adj3" fmla="val 263210"/>
              <a:gd name="adj4" fmla="val -17466"/>
              <a:gd name="adj5" fmla="val 255040"/>
              <a:gd name="adj6" fmla="val -112327"/>
            </a:avLst>
          </a:prstGeom>
          <a:solidFill>
            <a:schemeClr val="accent2"/>
          </a:solidFill>
          <a:ln w="381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/>
              <a:t>물체를 놓을때 </a:t>
            </a:r>
            <a:r>
              <a:rPr lang="en-US" altLang="ko-KR"/>
              <a:t>Tag</a:t>
            </a:r>
            <a:r>
              <a:rPr lang="ko-KR" altLang="en-US"/>
              <a:t>변경</a:t>
            </a:r>
            <a:endParaRPr lang="ko-KR" altLang="en-US"/>
          </a:p>
        </p:txBody>
      </p:sp>
      <p:sp>
        <p:nvSpPr>
          <p:cNvPr id="8" name="설명선: 굽은 선 7"/>
          <p:cNvSpPr/>
          <p:nvPr/>
        </p:nvSpPr>
        <p:spPr>
          <a:xfrm>
            <a:off x="7514551" y="3915644"/>
            <a:ext cx="4399721" cy="964947"/>
          </a:xfrm>
          <a:prstGeom prst="borderCallout2">
            <a:avLst>
              <a:gd name="adj1" fmla="val 49818"/>
              <a:gd name="adj2" fmla="val 639"/>
              <a:gd name="adj3" fmla="val 202772"/>
              <a:gd name="adj4" fmla="val -19642"/>
              <a:gd name="adj5" fmla="val 209628"/>
              <a:gd name="adj6" fmla="val -111046"/>
            </a:avLst>
          </a:prstGeom>
          <a:solidFill>
            <a:schemeClr val="accent2"/>
          </a:solidFill>
          <a:ln w="381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/>
              <a:t>그리퍼에서는 </a:t>
            </a:r>
            <a:r>
              <a:rPr lang="en-US" altLang="ko-KR"/>
              <a:t>“TargetObject”</a:t>
            </a:r>
            <a:r>
              <a:rPr lang="ko-KR" altLang="en-US"/>
              <a:t>만 충돌</a:t>
            </a:r>
            <a:r>
              <a:rPr lang="en-US" altLang="ko-KR"/>
              <a:t>Tag</a:t>
            </a:r>
            <a:r>
              <a:rPr lang="ko-KR" altLang="en-US"/>
              <a:t>로 감지하므로 놓을 때 </a:t>
            </a:r>
            <a:r>
              <a:rPr lang="en-US" altLang="ko-KR"/>
              <a:t>Tag</a:t>
            </a:r>
            <a:r>
              <a:rPr lang="ko-KR" altLang="en-US"/>
              <a:t>변경을 하면 다시 잡지 않음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41676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 rot="0">
            <a:off x="6817891" y="872277"/>
            <a:ext cx="5456024" cy="4483771"/>
            <a:chOff x="6817891" y="310803"/>
            <a:chExt cx="5456024" cy="4483771"/>
          </a:xfrm>
        </p:grpSpPr>
        <p:sp>
          <p:nvSpPr>
            <p:cNvPr id="2" name="TextBox 1"/>
            <p:cNvSpPr txBox="1"/>
            <p:nvPr/>
          </p:nvSpPr>
          <p:spPr>
            <a:xfrm>
              <a:off x="6817895" y="310803"/>
              <a:ext cx="1854995" cy="315471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19900" b="1">
                  <a:solidFill>
                    <a:schemeClr val="bg1"/>
                  </a:solidFill>
                  <a:latin typeface="+mj-ea"/>
                  <a:ea typeface="+mj-ea"/>
                </a:rPr>
                <a:t>3</a:t>
              </a:r>
              <a:endParaRPr lang="ko-KR" altLang="en-US" sz="19900" b="1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6817891" y="3350782"/>
              <a:ext cx="5456024" cy="81976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4800" b="1" spc="-300">
                  <a:solidFill>
                    <a:schemeClr val="bg1"/>
                  </a:solidFill>
                  <a:latin typeface="+mn-ea"/>
                </a:rPr>
                <a:t>시연영상 및 성능평가</a:t>
              </a:r>
              <a:endParaRPr lang="ko-KR" altLang="en-US" sz="4800" b="1" spc="-300">
                <a:solidFill>
                  <a:schemeClr val="bg1"/>
                </a:solidFill>
                <a:latin typeface="+mn-ea"/>
              </a:endParaRPr>
            </a:p>
          </p:txBody>
        </p:sp>
        <p:cxnSp>
          <p:nvCxnSpPr>
            <p:cNvPr id="4" name="직선 연결선 3"/>
            <p:cNvCxnSpPr/>
            <p:nvPr/>
          </p:nvCxnSpPr>
          <p:spPr>
            <a:xfrm>
              <a:off x="6817895" y="4545921"/>
              <a:ext cx="5374105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6817895" y="4794574"/>
              <a:ext cx="5374105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842528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44378" y="272716"/>
            <a:ext cx="756687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600">
                <a:solidFill>
                  <a:schemeClr val="accent1"/>
                </a:solidFill>
              </a:rPr>
              <a:t>Part 3</a:t>
            </a:r>
            <a:endParaRPr lang="en-US" altLang="ko-KR" sz="1600">
              <a:solidFill>
                <a:schemeClr val="accent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63052" y="272716"/>
            <a:ext cx="1442988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800" b="1" spc="-300">
                <a:solidFill>
                  <a:schemeClr val="accent1"/>
                </a:solidFill>
              </a:rPr>
              <a:t>시연영상</a:t>
            </a:r>
            <a:endParaRPr lang="ko-KR" altLang="en-US" sz="2800" b="1" spc="-300">
              <a:solidFill>
                <a:schemeClr val="accent1"/>
              </a:solidFill>
            </a:endParaRPr>
          </a:p>
        </p:txBody>
      </p:sp>
      <p:pic>
        <p:nvPicPr>
          <p:cNvPr id="19" name="2023 CPS IC-PBL 6조 시연영상.avi">
            <a:hlinkClick r:id="" action="ppaction://media"/>
          </p:cNvPr>
          <p:cNvPicPr>
            <a:picLocks noRot="1"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4"/>
          <a:stretch>
            <a:fillRect/>
          </a:stretch>
        </p:blipFill>
        <p:spPr>
          <a:xfrm>
            <a:off x="767832" y="863812"/>
            <a:ext cx="10656335" cy="5994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6683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88383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</p:childTnLst>
        </p:cTn>
      </p:par>
    </p:tnLst>
  </p:timing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44378" y="272716"/>
            <a:ext cx="732893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600">
                <a:solidFill>
                  <a:schemeClr val="accent1"/>
                </a:solidFill>
              </a:rPr>
              <a:t>Part 3</a:t>
            </a:r>
            <a:endParaRPr lang="ko-KR" altLang="en-US" sz="1600">
              <a:solidFill>
                <a:schemeClr val="accent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63052" y="272716"/>
            <a:ext cx="1442988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800" b="1" spc="-300">
                <a:solidFill>
                  <a:schemeClr val="accent1"/>
                </a:solidFill>
              </a:rPr>
              <a:t>성능평가</a:t>
            </a:r>
            <a:endParaRPr lang="ko-KR" altLang="en-US" sz="2800" b="1" spc="-300">
              <a:solidFill>
                <a:schemeClr val="accent1"/>
              </a:solidFill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사각형: 둥근 모서리 16"/>
          <p:cNvSpPr/>
          <p:nvPr/>
        </p:nvSpPr>
        <p:spPr>
          <a:xfrm>
            <a:off x="1215189" y="1455820"/>
            <a:ext cx="9817769" cy="3910263"/>
          </a:xfrm>
          <a:prstGeom prst="roundRect">
            <a:avLst>
              <a:gd name="adj" fmla="val 48203"/>
            </a:avLst>
          </a:prstGeom>
          <a:solidFill>
            <a:schemeClr val="accent4">
              <a:alpha val="100000"/>
            </a:schemeClr>
          </a:solidFill>
          <a:ln w="12700" cap="flat" cmpd="sng" algn="ctr">
            <a:noFill/>
            <a:prstDash val="solid"/>
            <a:miter/>
          </a:ln>
          <a:effectLst>
            <a:outerShdw blurRad="76200" dist="12700" dir="2700000" algn="tl" rotWithShape="0">
              <a:srgbClr val="d9d9d9">
                <a:alpha val="60000"/>
              </a:srgbClr>
            </a:outerShdw>
          </a:effectLst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33" name="더하기 기호 7"/>
          <p:cNvSpPr/>
          <p:nvPr/>
        </p:nvSpPr>
        <p:spPr>
          <a:xfrm>
            <a:off x="5231748" y="2536674"/>
            <a:ext cx="1784649" cy="1784649"/>
          </a:xfrm>
          <a:prstGeom prst="mathPlus">
            <a:avLst>
              <a:gd name="adj1" fmla="val 7339"/>
            </a:avLst>
          </a:prstGeom>
          <a:solidFill>
            <a:srgbClr val="c7c5c2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Pretendard"/>
              <a:ea typeface="Pretendard"/>
              <a:cs typeface="Pretendard"/>
            </a:endParaRPr>
          </a:p>
        </p:txBody>
      </p:sp>
      <p:grpSp>
        <p:nvGrpSpPr>
          <p:cNvPr id="34" name="그룹 12"/>
          <p:cNvGrpSpPr/>
          <p:nvPr/>
        </p:nvGrpSpPr>
        <p:grpSpPr>
          <a:xfrm rot="0">
            <a:off x="2437230" y="2149676"/>
            <a:ext cx="2558647" cy="2558647"/>
            <a:chOff x="2772075" y="2149676"/>
            <a:chExt cx="2558647" cy="2558647"/>
          </a:xfrm>
          <a:solidFill>
            <a:schemeClr val="lt1"/>
          </a:solidFill>
        </p:grpSpPr>
        <p:sp>
          <p:nvSpPr>
            <p:cNvPr id="35" name="타원 18"/>
            <p:cNvSpPr/>
            <p:nvPr/>
          </p:nvSpPr>
          <p:spPr>
            <a:xfrm>
              <a:off x="2772075" y="2149676"/>
              <a:ext cx="2558647" cy="2558647"/>
            </a:xfrm>
            <a:prstGeom prst="ellipse">
              <a:avLst/>
            </a:prstGeom>
            <a:grpFill/>
            <a:ln w="12700" cap="flat" cmpd="sng" algn="ctr">
              <a:solidFill>
                <a:srgbClr val="726f69">
                  <a:alpha val="100000"/>
                </a:srgbClr>
              </a:solidFill>
              <a:prstDash val="solid"/>
              <a:miter/>
            </a:ln>
          </p:spPr>
          <p:txBody>
            <a:bodyPr anchor="ctr"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Pretendard"/>
                <a:ea typeface="Pretendard"/>
                <a:cs typeface="Pretendard"/>
              </a:endParaRPr>
            </a:p>
          </p:txBody>
        </p:sp>
        <p:sp>
          <p:nvSpPr>
            <p:cNvPr id="36" name="TextBox 9"/>
            <p:cNvSpPr txBox="1"/>
            <p:nvPr/>
          </p:nvSpPr>
          <p:spPr>
            <a:xfrm flipH="1">
              <a:off x="3106919" y="3280847"/>
              <a:ext cx="1888958" cy="369332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Pretendard"/>
                  <a:ea typeface="Pretendard"/>
                  <a:cs typeface="Pretendard"/>
                </a:rPr>
                <a:t>신속성</a:t>
              </a:r>
              <a:endPara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grpSp>
        <p:nvGrpSpPr>
          <p:cNvPr id="37" name="그룹 13"/>
          <p:cNvGrpSpPr/>
          <p:nvPr/>
        </p:nvGrpSpPr>
        <p:grpSpPr>
          <a:xfrm rot="0">
            <a:off x="7196125" y="2149676"/>
            <a:ext cx="2558647" cy="2558647"/>
            <a:chOff x="6861276" y="2149676"/>
            <a:chExt cx="2558647" cy="2558647"/>
          </a:xfrm>
          <a:solidFill>
            <a:schemeClr val="lt1"/>
          </a:solidFill>
        </p:grpSpPr>
        <p:sp>
          <p:nvSpPr>
            <p:cNvPr id="38" name="타원 19"/>
            <p:cNvSpPr/>
            <p:nvPr/>
          </p:nvSpPr>
          <p:spPr>
            <a:xfrm>
              <a:off x="6861276" y="2149676"/>
              <a:ext cx="2558647" cy="2558647"/>
            </a:xfrm>
            <a:prstGeom prst="ellipse">
              <a:avLst/>
            </a:prstGeom>
            <a:grpFill/>
            <a:ln w="12700" cap="flat" cmpd="sng" algn="ctr">
              <a:solidFill>
                <a:srgbClr val="726f69">
                  <a:alpha val="100000"/>
                </a:srgbClr>
              </a:solidFill>
              <a:prstDash val="solid"/>
              <a:miter/>
            </a:ln>
          </p:spPr>
          <p:txBody>
            <a:bodyPr anchor="ctr"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Pretendard"/>
                <a:ea typeface="Pretendard"/>
                <a:cs typeface="Pretendard"/>
              </a:endParaRPr>
            </a:p>
          </p:txBody>
        </p:sp>
        <p:sp>
          <p:nvSpPr>
            <p:cNvPr id="39" name="TextBox 11"/>
            <p:cNvSpPr txBox="1"/>
            <p:nvPr/>
          </p:nvSpPr>
          <p:spPr>
            <a:xfrm flipH="1">
              <a:off x="7252268" y="3280847"/>
              <a:ext cx="1888958" cy="369332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Pretendard"/>
                  <a:ea typeface="Pretendard"/>
                  <a:cs typeface="Pretendard"/>
                </a:rPr>
                <a:t>정확성</a:t>
              </a:r>
              <a:endPara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299000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44378" y="272716"/>
            <a:ext cx="740908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600">
                <a:solidFill>
                  <a:schemeClr val="accent1"/>
                </a:solidFill>
              </a:rPr>
              <a:t>Part 4</a:t>
            </a:r>
            <a:endParaRPr lang="ko-KR" altLang="en-US" sz="1600">
              <a:solidFill>
                <a:schemeClr val="accent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63052" y="272716"/>
            <a:ext cx="2557413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800" b="1" spc="-300">
                <a:solidFill>
                  <a:schemeClr val="accent1"/>
                </a:solidFill>
              </a:rPr>
              <a:t>성능평가 </a:t>
            </a:r>
            <a:r>
              <a:rPr lang="en-US" altLang="ko-KR" sz="2800" b="1" spc="-300">
                <a:solidFill>
                  <a:schemeClr val="accent1"/>
                </a:solidFill>
              </a:rPr>
              <a:t>-</a:t>
            </a:r>
            <a:r>
              <a:rPr lang="ko-KR" altLang="en-US" sz="2800" b="1" spc="-300">
                <a:solidFill>
                  <a:schemeClr val="accent1"/>
                </a:solidFill>
              </a:rPr>
              <a:t> 신속성</a:t>
            </a:r>
            <a:endParaRPr lang="ko-KR" altLang="en-US" sz="2800" b="1" spc="-300">
              <a:solidFill>
                <a:schemeClr val="accent1"/>
              </a:solidFill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표 7"/>
          <p:cNvGraphicFramePr>
            <a:graphicFrameLocks noGrp="1"/>
          </p:cNvGraphicFramePr>
          <p:nvPr/>
        </p:nvGraphicFramePr>
        <p:xfrm>
          <a:off x="764331" y="2045948"/>
          <a:ext cx="10967290" cy="35340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88469"/>
                <a:gridCol w="3661082"/>
                <a:gridCol w="3317739"/>
              </a:tblGrid>
              <a:tr h="706815">
                <a:tc>
                  <a:txBody>
                    <a:bodyPr vert="horz" lIns="91440" tIns="45720" rIns="91440" bIns="45720" anchor="ctr" anchorCtr="0"/>
                    <a:lstStyle/>
                    <a:p>
                      <a:pPr algn="ctr" latinLnBrk="1">
                        <a:defRPr/>
                      </a:pPr>
                      <a:r>
                        <a:rPr lang="ko-KR" altLang="en-US" sz="24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항목</a:t>
                      </a:r>
                      <a:endParaRPr lang="ko-KR" altLang="en-US" sz="24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algn="ctr" latinLnBrk="1">
                        <a:defRPr/>
                      </a:pPr>
                      <a:r>
                        <a:rPr lang="en-US" altLang="ko-KR" sz="24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Manipulator</a:t>
                      </a:r>
                      <a:r>
                        <a:rPr lang="ko-KR" altLang="en-US" sz="24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24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1</a:t>
                      </a:r>
                      <a:endParaRPr lang="en-US" altLang="ko-KR" sz="24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91440" marR="91440"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algn="ctr" latinLnBrk="1">
                        <a:defRPr/>
                      </a:pPr>
                      <a:r>
                        <a:rPr lang="en-US" altLang="ko-KR" sz="24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Manipulator</a:t>
                      </a:r>
                      <a:r>
                        <a:rPr lang="ko-KR" altLang="en-US" sz="24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24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2</a:t>
                      </a:r>
                      <a:endParaRPr lang="en-US" altLang="ko-KR" sz="24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91440" marR="91440"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706815">
                <a:tc>
                  <a:txBody>
                    <a:bodyPr vert="horz" lIns="91440" tIns="45720" rIns="91440" bIns="45720" anchor="ctr" anchorCtr="0"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작업시작</a:t>
                      </a:r>
                      <a:r>
                        <a:rPr lang="en-US" altLang="ko-KR" sz="20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20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처음 물체를 잡았을 때</a:t>
                      </a:r>
                      <a:r>
                        <a:rPr lang="en-US" altLang="ko-KR" sz="20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)</a:t>
                      </a:r>
                      <a:endParaRPr lang="en-US" altLang="ko-KR" sz="20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algn="ctr" latinLnBrk="1">
                        <a:defRPr/>
                      </a:pPr>
                      <a:r>
                        <a:rPr lang="en-US" altLang="ko-KR" sz="20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00:07</a:t>
                      </a:r>
                      <a:endParaRPr lang="en-US" altLang="ko-KR" sz="20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91440" marR="91440"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algn="ctr" latinLnBrk="1">
                        <a:defRPr/>
                      </a:pPr>
                      <a:r>
                        <a:rPr lang="en-US" altLang="ko-KR" sz="20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00:13</a:t>
                      </a:r>
                      <a:endParaRPr lang="en-US" altLang="ko-KR" sz="20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91440" marR="91440"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706815">
                <a:tc>
                  <a:txBody>
                    <a:bodyPr vert="horz" lIns="91440" tIns="45720" rIns="91440" bIns="45720" anchor="ctr" anchorCtr="0"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작업완료</a:t>
                      </a:r>
                      <a:r>
                        <a:rPr lang="en-US" altLang="ko-KR" sz="20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20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다음 사이클의 시작위치</a:t>
                      </a:r>
                      <a:r>
                        <a:rPr lang="en-US" altLang="ko-KR" sz="20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)</a:t>
                      </a:r>
                      <a:endParaRPr lang="en-US" altLang="ko-KR" sz="20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algn="ctr" latinLnBrk="1">
                        <a:defRPr/>
                      </a:pPr>
                      <a:r>
                        <a:rPr lang="en-US" altLang="ko-KR" sz="20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03:06</a:t>
                      </a:r>
                      <a:endParaRPr lang="en-US" altLang="ko-KR" sz="20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91440" marR="91440"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algn="ctr" latinLnBrk="1">
                        <a:defRPr/>
                      </a:pPr>
                      <a:r>
                        <a:rPr lang="en-US" altLang="ko-KR" sz="20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03:10</a:t>
                      </a:r>
                      <a:endParaRPr lang="en-US" altLang="ko-KR" sz="20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91440" marR="91440"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413630">
                <a:tc>
                  <a:txBody>
                    <a:bodyPr vert="horz" lIns="91440" tIns="45720" rIns="91440" bIns="45720" anchor="ctr" anchorCtr="0"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최대 작업시간</a:t>
                      </a:r>
                      <a:endParaRPr lang="ko-KR" altLang="en-US" sz="20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 vert="horz" lIns="91440" tIns="45720" rIns="91440" bIns="45720" anchor="ctr" anchorCtr="0"/>
                    <a:lstStyle/>
                    <a:p>
                      <a:pPr algn="ctr" latinLnBrk="1">
                        <a:defRPr/>
                      </a:pPr>
                      <a:r>
                        <a:rPr lang="en-US" altLang="ko-KR" sz="20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02:59</a:t>
                      </a:r>
                      <a:endParaRPr lang="en-US" altLang="ko-KR" sz="20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91440" marR="91440"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 vert="horz" lIns="91440" tIns="45720" rIns="91440" bIns="45720" anchor="ctr" anchorCtr="0"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077941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44378" y="272716"/>
            <a:ext cx="756687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600">
                <a:solidFill>
                  <a:schemeClr val="accent1"/>
                </a:solidFill>
              </a:rPr>
              <a:t>Part 4</a:t>
            </a:r>
            <a:endParaRPr lang="ko-KR" altLang="en-US" sz="1600">
              <a:solidFill>
                <a:schemeClr val="accent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63052" y="272716"/>
            <a:ext cx="2557413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800" b="1" spc="-300">
                <a:solidFill>
                  <a:schemeClr val="accent1"/>
                </a:solidFill>
              </a:rPr>
              <a:t>성능평가 </a:t>
            </a:r>
            <a:r>
              <a:rPr lang="en-US" altLang="ko-KR" sz="2800" b="1" spc="-300">
                <a:solidFill>
                  <a:schemeClr val="accent1"/>
                </a:solidFill>
              </a:rPr>
              <a:t>-</a:t>
            </a:r>
            <a:r>
              <a:rPr lang="ko-KR" altLang="en-US" sz="2800" b="1" spc="-300">
                <a:solidFill>
                  <a:schemeClr val="accent1"/>
                </a:solidFill>
              </a:rPr>
              <a:t> 정확성</a:t>
            </a:r>
            <a:endParaRPr lang="ko-KR" altLang="en-US" sz="2800" b="1" spc="-300">
              <a:solidFill>
                <a:schemeClr val="accent1"/>
              </a:solidFill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표 7"/>
          <p:cNvGraphicFramePr>
            <a:graphicFrameLocks noGrp="1"/>
          </p:cNvGraphicFramePr>
          <p:nvPr/>
        </p:nvGraphicFramePr>
        <p:xfrm>
          <a:off x="764331" y="2045948"/>
          <a:ext cx="11003898" cy="38884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88469"/>
                <a:gridCol w="3697690"/>
                <a:gridCol w="3317739"/>
              </a:tblGrid>
              <a:tr h="564701">
                <a:tc>
                  <a:txBody>
                    <a:bodyPr vert="horz" lIns="91440" tIns="45720" rIns="91440" bIns="45720" anchor="ctr" anchorCtr="0"/>
                    <a:lstStyle/>
                    <a:p>
                      <a:pPr algn="ctr" latinLnBrk="1">
                        <a:defRPr/>
                      </a:pPr>
                      <a:r>
                        <a:rPr lang="ko-KR" altLang="en-US" sz="24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항목</a:t>
                      </a:r>
                      <a:endParaRPr lang="ko-KR" altLang="en-US" sz="24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algn="ctr" latinLnBrk="1">
                        <a:defRPr/>
                      </a:pPr>
                      <a:r>
                        <a:rPr lang="ko-KR" altLang="en-US" sz="24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양품</a:t>
                      </a:r>
                      <a:endParaRPr lang="ko-KR" altLang="en-US" sz="24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91440" marR="91440"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algn="ctr" latinLnBrk="1">
                        <a:defRPr/>
                      </a:pPr>
                      <a:r>
                        <a:rPr lang="ko-KR" altLang="en-US" sz="24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불량품</a:t>
                      </a:r>
                      <a:endParaRPr lang="ko-KR" altLang="en-US" sz="24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91440" marR="91440"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1629690">
                <a:tc>
                  <a:txBody>
                    <a:bodyPr vert="horz" lIns="91440" tIns="45720" rIns="91440" bIns="45720" anchor="ctr" anchorCtr="0"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판별률</a:t>
                      </a:r>
                      <a:r>
                        <a:rPr lang="en-US" altLang="ko-KR" sz="20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20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양품인지 불량품인지 인지</a:t>
                      </a:r>
                      <a:r>
                        <a:rPr lang="en-US" altLang="ko-KR" sz="20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)</a:t>
                      </a:r>
                      <a:endParaRPr lang="en-US" altLang="ko-KR" sz="20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algn="ctr" latinLnBrk="1">
                        <a:defRPr/>
                      </a:pPr>
                      <a:r>
                        <a:rPr lang="en-US" altLang="ko-KR" sz="20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100%</a:t>
                      </a:r>
                      <a:endParaRPr lang="en-US" altLang="ko-KR" sz="20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91440" marR="91440"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algn="ctr" latinLnBrk="1">
                        <a:defRPr/>
                      </a:pPr>
                      <a:r>
                        <a:rPr lang="en-US" altLang="ko-KR" sz="20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100%</a:t>
                      </a:r>
                      <a:endParaRPr lang="en-US" altLang="ko-KR" sz="20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91440" marR="91440"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694103">
                <a:tc>
                  <a:txBody>
                    <a:bodyPr vert="horz" lIns="91440" tIns="45720" rIns="91440" bIns="45720" anchor="ctr" anchorCtr="0"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분류율</a:t>
                      </a:r>
                      <a:r>
                        <a:rPr lang="en-US" altLang="ko-KR" sz="20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20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양품과 풀량품 위치 분류</a:t>
                      </a:r>
                      <a:r>
                        <a:rPr lang="en-US" altLang="ko-KR" sz="20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)</a:t>
                      </a:r>
                      <a:endParaRPr lang="en-US" altLang="ko-KR" sz="20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algn="ctr" latinLnBrk="1">
                        <a:defRPr/>
                      </a:pPr>
                      <a:r>
                        <a:rPr lang="en-US" altLang="ko-KR" sz="20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100%</a:t>
                      </a:r>
                      <a:endParaRPr lang="en-US" altLang="ko-KR" sz="20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91440" marR="91440"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algn="ctr" latinLnBrk="1">
                        <a:defRPr/>
                      </a:pPr>
                      <a:r>
                        <a:rPr lang="en-US" altLang="ko-KR" sz="20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100%</a:t>
                      </a:r>
                      <a:endParaRPr lang="en-US" altLang="ko-KR" sz="20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91440" marR="91440"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250426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ADC16E78-8819-8219-C770-75C3BD1E4D45}"/>
              </a:ext>
            </a:extLst>
          </p:cNvPr>
          <p:cNvGrpSpPr/>
          <p:nvPr/>
        </p:nvGrpSpPr>
        <p:grpSpPr>
          <a:xfrm>
            <a:off x="6817895" y="872277"/>
            <a:ext cx="5374105" cy="4483771"/>
            <a:chOff x="6817895" y="310803"/>
            <a:chExt cx="5374105" cy="448377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E4D379F-0D7A-E10A-C2FD-B3F877B38412}"/>
                </a:ext>
              </a:extLst>
            </p:cNvPr>
            <p:cNvSpPr txBox="1"/>
            <p:nvPr/>
          </p:nvSpPr>
          <p:spPr>
            <a:xfrm>
              <a:off x="6817895" y="310803"/>
              <a:ext cx="1917513" cy="3154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9900" b="1" dirty="0">
                  <a:solidFill>
                    <a:schemeClr val="bg1"/>
                  </a:solidFill>
                  <a:latin typeface="+mj-ea"/>
                  <a:ea typeface="+mj-ea"/>
                </a:rPr>
                <a:t>4</a:t>
              </a:r>
              <a:endParaRPr lang="ko-KR" altLang="en-US" sz="199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73F2969-8E1F-0403-B6B6-037C4B0D5DB2}"/>
                </a:ext>
              </a:extLst>
            </p:cNvPr>
            <p:cNvSpPr txBox="1"/>
            <p:nvPr/>
          </p:nvSpPr>
          <p:spPr>
            <a:xfrm>
              <a:off x="6817895" y="3350782"/>
              <a:ext cx="129875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spc="-300" dirty="0">
                  <a:solidFill>
                    <a:schemeClr val="bg1"/>
                  </a:solidFill>
                  <a:latin typeface="+mn-ea"/>
                </a:rPr>
                <a:t>Q&amp;A</a:t>
              </a:r>
              <a:endParaRPr lang="ko-KR" altLang="en-US" sz="4800" b="1" spc="-300" dirty="0">
                <a:solidFill>
                  <a:schemeClr val="bg1"/>
                </a:solidFill>
                <a:latin typeface="+mn-ea"/>
              </a:endParaRP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F9894119-F233-DC33-68F5-7374CF0E569E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545921"/>
              <a:ext cx="5374105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1021128-BA25-D6FF-656C-87D086ADE451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794574"/>
              <a:ext cx="5374105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51937357"/>
      </p:ext>
    </p:extLst>
  </p:cSld>
  <p:clrMapOvr>
    <a:masterClrMapping/>
  </p:clrMapOvr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bg1">
            <a:lumMod val="9500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/>
          <a:srcRect r="10930"/>
          <a:stretch>
            <a:fillRect/>
          </a:stretch>
        </p:blipFill>
        <p:spPr>
          <a:xfrm>
            <a:off x="6096000" y="0"/>
            <a:ext cx="6108378" cy="6858000"/>
          </a:xfrm>
          <a:prstGeom prst="rect">
            <a:avLst/>
          </a:prstGeom>
        </p:spPr>
      </p:pic>
      <p:cxnSp>
        <p:nvCxnSpPr>
          <p:cNvPr id="3" name="직선 연결선 2"/>
          <p:cNvCxnSpPr/>
          <p:nvPr/>
        </p:nvCxnSpPr>
        <p:spPr>
          <a:xfrm>
            <a:off x="144378" y="176464"/>
            <a:ext cx="12060000" cy="0"/>
          </a:xfrm>
          <a:prstGeom prst="line">
            <a:avLst/>
          </a:prstGeom>
          <a:ln w="762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/>
          <p:cNvCxnSpPr/>
          <p:nvPr/>
        </p:nvCxnSpPr>
        <p:spPr>
          <a:xfrm>
            <a:off x="144378" y="6705601"/>
            <a:ext cx="12060000" cy="0"/>
          </a:xfrm>
          <a:prstGeom prst="line">
            <a:avLst/>
          </a:prstGeom>
          <a:ln w="3175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229707" y="721892"/>
            <a:ext cx="982961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600" b="1">
                <a:solidFill>
                  <a:schemeClr val="accent1"/>
                </a:solidFill>
                <a:latin typeface="+mj-ea"/>
                <a:ea typeface="+mj-ea"/>
              </a:rPr>
              <a:t>목차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856247" y="2362199"/>
            <a:ext cx="304892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000" b="1">
                <a:solidFill>
                  <a:schemeClr val="accent1"/>
                </a:solidFill>
              </a:rPr>
              <a:t>1</a:t>
            </a:r>
            <a:endParaRPr lang="ko-KR" altLang="en-US" sz="2000" b="1">
              <a:solidFill>
                <a:schemeClr val="accent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585007" y="2300644"/>
            <a:ext cx="2078433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800" spc="-300">
                <a:solidFill>
                  <a:schemeClr val="accent1"/>
                </a:solidFill>
              </a:rPr>
              <a:t>문제상황 파악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856247" y="3438417"/>
            <a:ext cx="341760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000" b="1">
                <a:solidFill>
                  <a:schemeClr val="accent1"/>
                </a:solidFill>
              </a:rPr>
              <a:t>2</a:t>
            </a:r>
            <a:endParaRPr lang="ko-KR" altLang="en-US" sz="2000" b="1">
              <a:solidFill>
                <a:schemeClr val="accent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585007" y="3376862"/>
            <a:ext cx="2449908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800" spc="-300">
                <a:solidFill>
                  <a:schemeClr val="accent1"/>
                </a:solidFill>
              </a:rPr>
              <a:t>해결을 위한 코드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856247" y="4514635"/>
            <a:ext cx="348172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000" b="1">
                <a:solidFill>
                  <a:schemeClr val="accent1"/>
                </a:solidFill>
              </a:rPr>
              <a:t>3</a:t>
            </a:r>
            <a:endParaRPr lang="ko-KR" altLang="en-US" sz="2000" b="1">
              <a:solidFill>
                <a:schemeClr val="accent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585007" y="4453080"/>
            <a:ext cx="3459558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800" spc="-300">
                <a:solidFill>
                  <a:schemeClr val="accent1"/>
                </a:solidFill>
              </a:rPr>
              <a:t>시연 동영상 및 성능평가</a:t>
            </a:r>
            <a:endParaRPr lang="ko-KR" altLang="en-US" sz="2800" spc="-300">
              <a:solidFill>
                <a:schemeClr val="accent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856247" y="5590853"/>
            <a:ext cx="352982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000" b="1">
                <a:solidFill>
                  <a:schemeClr val="accent1"/>
                </a:solidFill>
              </a:rPr>
              <a:t>4</a:t>
            </a:r>
            <a:endParaRPr lang="ko-KR" altLang="en-US" sz="2000" b="1">
              <a:solidFill>
                <a:schemeClr val="accent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585007" y="5529298"/>
            <a:ext cx="821133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800" spc="-300">
                <a:solidFill>
                  <a:schemeClr val="accent1"/>
                </a:solidFill>
              </a:rPr>
              <a:t>Q&amp;A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585007" y="986190"/>
            <a:ext cx="193514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accent1"/>
                </a:solidFill>
                <a:latin typeface="+mn-ea"/>
              </a:rPr>
              <a:t>table of contents</a:t>
            </a:r>
            <a:endParaRPr lang="ko-KR" altLang="en-US">
              <a:solidFill>
                <a:schemeClr val="accent1"/>
              </a:solidFill>
              <a:latin typeface="+mn-ea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9987228" y="6437787"/>
            <a:ext cx="2194833" cy="2308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altLang="ko-KR" sz="900">
                <a:solidFill>
                  <a:schemeClr val="accent1"/>
                </a:solidFill>
                <a:latin typeface="Arial"/>
                <a:cs typeface="Arial"/>
              </a:rPr>
              <a:t>ⓒSaebyeol Yu.</a:t>
            </a:r>
            <a:r>
              <a:rPr lang="ko-KR" altLang="en-US" sz="900">
                <a:solidFill>
                  <a:schemeClr val="accent1"/>
                </a:solidFill>
                <a:latin typeface="Arial"/>
                <a:cs typeface="Arial"/>
              </a:rPr>
              <a:t> </a:t>
            </a:r>
            <a:r>
              <a:rPr lang="en-US" altLang="ko-KR" sz="900">
                <a:solidFill>
                  <a:schemeClr val="accent1"/>
                </a:solidFill>
                <a:latin typeface="Arial"/>
                <a:cs typeface="Arial"/>
              </a:rPr>
              <a:t>Saebyeol’s</a:t>
            </a:r>
            <a:r>
              <a:rPr lang="ko-KR" altLang="en-US" sz="900">
                <a:solidFill>
                  <a:schemeClr val="accent1"/>
                </a:solidFill>
                <a:latin typeface="Arial"/>
                <a:cs typeface="Arial"/>
              </a:rPr>
              <a:t> </a:t>
            </a:r>
            <a:r>
              <a:rPr lang="en-US" altLang="ko-KR" sz="900">
                <a:solidFill>
                  <a:schemeClr val="accent1"/>
                </a:solidFill>
                <a:latin typeface="Arial"/>
                <a:cs typeface="Arial"/>
              </a:rPr>
              <a:t>PowerPoint</a:t>
            </a:r>
            <a:endParaRPr lang="ko-KR" altLang="en-US" sz="900">
              <a:solidFill>
                <a:schemeClr val="accent1"/>
              </a:solidFill>
              <a:latin typeface="Arial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18E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그림 225">
            <a:extLst>
              <a:ext uri="{FF2B5EF4-FFF2-40B4-BE49-F238E27FC236}">
                <a16:creationId xmlns:a16="http://schemas.microsoft.com/office/drawing/2014/main" id="{E9F710E5-3FCD-3534-52F4-43CAFFA8561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57"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229" name="TextBox 228">
            <a:extLst>
              <a:ext uri="{FF2B5EF4-FFF2-40B4-BE49-F238E27FC236}">
                <a16:creationId xmlns:a16="http://schemas.microsoft.com/office/drawing/2014/main" id="{82E972E3-5A9F-5EC8-8519-037C335D1561}"/>
              </a:ext>
            </a:extLst>
          </p:cNvPr>
          <p:cNvSpPr txBox="1"/>
          <p:nvPr/>
        </p:nvSpPr>
        <p:spPr>
          <a:xfrm flipH="1">
            <a:off x="566418" y="2388295"/>
            <a:ext cx="499618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>
                <a:solidFill>
                  <a:schemeClr val="bg1"/>
                </a:solidFill>
              </a:rPr>
              <a:t>Q&amp;A</a:t>
            </a:r>
            <a:endParaRPr lang="ko-KR" altLang="en-US" sz="8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53453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6817895" y="872277"/>
            <a:ext cx="5374105" cy="4483771"/>
            <a:chOff x="6817895" y="310803"/>
            <a:chExt cx="5374105" cy="4483771"/>
          </a:xfrm>
        </p:grpSpPr>
        <p:sp>
          <p:nvSpPr>
            <p:cNvPr id="2" name="TextBox 1"/>
            <p:cNvSpPr txBox="1"/>
            <p:nvPr/>
          </p:nvSpPr>
          <p:spPr>
            <a:xfrm>
              <a:off x="6817895" y="310803"/>
              <a:ext cx="1430200" cy="315471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19900" b="1">
                  <a:solidFill>
                    <a:schemeClr val="bg1"/>
                  </a:solidFill>
                  <a:latin typeface="+mj-ea"/>
                  <a:ea typeface="+mj-ea"/>
                </a:rPr>
                <a:t>1</a:t>
              </a:r>
              <a:endParaRPr lang="ko-KR" altLang="en-US" sz="19900" b="1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6817895" y="3350782"/>
              <a:ext cx="3849131" cy="83099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4800" b="1" spc="-300" dirty="0">
                  <a:solidFill>
                    <a:schemeClr val="bg1"/>
                  </a:solidFill>
                  <a:latin typeface="+mn-ea"/>
                </a:rPr>
                <a:t>문제 상황 파악</a:t>
              </a:r>
            </a:p>
          </p:txBody>
        </p:sp>
        <p:cxnSp>
          <p:nvCxnSpPr>
            <p:cNvPr id="4" name="직선 연결선 3"/>
            <p:cNvCxnSpPr/>
            <p:nvPr/>
          </p:nvCxnSpPr>
          <p:spPr>
            <a:xfrm>
              <a:off x="6817895" y="4545921"/>
              <a:ext cx="5374105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6817895" y="4794574"/>
              <a:ext cx="5374105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B3BB2C81-2C36-BFAF-F8BF-91BC4B766C18}"/>
              </a:ext>
            </a:extLst>
          </p:cNvPr>
          <p:cNvSpPr/>
          <p:nvPr/>
        </p:nvSpPr>
        <p:spPr>
          <a:xfrm>
            <a:off x="1163052" y="1324978"/>
            <a:ext cx="2994024" cy="4699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CC9E76E-8EE8-7CCC-512E-560C10F30FD6}"/>
              </a:ext>
            </a:extLst>
          </p:cNvPr>
          <p:cNvSpPr/>
          <p:nvPr/>
        </p:nvSpPr>
        <p:spPr>
          <a:xfrm>
            <a:off x="4860673" y="1324978"/>
            <a:ext cx="2994024" cy="4699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440672B-A8EF-ECCB-0200-D3BA1AFF1A40}"/>
              </a:ext>
            </a:extLst>
          </p:cNvPr>
          <p:cNvSpPr/>
          <p:nvPr/>
        </p:nvSpPr>
        <p:spPr>
          <a:xfrm>
            <a:off x="8558294" y="1324978"/>
            <a:ext cx="2994024" cy="4699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56C14DF-3209-6D48-AE52-BD33B68FF16F}"/>
              </a:ext>
            </a:extLst>
          </p:cNvPr>
          <p:cNvSpPr txBox="1"/>
          <p:nvPr/>
        </p:nvSpPr>
        <p:spPr>
          <a:xfrm>
            <a:off x="4344817" y="3439012"/>
            <a:ext cx="3281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</a:t>
            </a:r>
            <a:endParaRPr lang="ko-KR" altLang="en-US" dirty="0">
              <a:latin typeface="+mn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02CB6D-D812-5ABF-9060-B2F109FB9D3D}"/>
              </a:ext>
            </a:extLst>
          </p:cNvPr>
          <p:cNvSpPr txBox="1"/>
          <p:nvPr/>
        </p:nvSpPr>
        <p:spPr>
          <a:xfrm>
            <a:off x="8042439" y="3439012"/>
            <a:ext cx="3281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</a:t>
            </a:r>
            <a:endParaRPr lang="ko-KR" altLang="en-US" dirty="0">
              <a:latin typeface="+mn-ea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70E707E-BE05-865D-DA63-75A73413D84A}"/>
              </a:ext>
            </a:extLst>
          </p:cNvPr>
          <p:cNvSpPr/>
          <p:nvPr/>
        </p:nvSpPr>
        <p:spPr>
          <a:xfrm>
            <a:off x="5113417" y="1617633"/>
            <a:ext cx="2514600" cy="58885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목표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C1E65C2-5AE4-E701-E003-9BF73E2E398E}"/>
              </a:ext>
            </a:extLst>
          </p:cNvPr>
          <p:cNvSpPr/>
          <p:nvPr/>
        </p:nvSpPr>
        <p:spPr>
          <a:xfrm>
            <a:off x="8809117" y="1617633"/>
            <a:ext cx="2514600" cy="58885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시뮬레이션의 이유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0454894-0171-1E1A-CBB1-970768B52DC7}"/>
              </a:ext>
            </a:extLst>
          </p:cNvPr>
          <p:cNvSpPr txBox="1"/>
          <p:nvPr/>
        </p:nvSpPr>
        <p:spPr>
          <a:xfrm>
            <a:off x="1380920" y="2403664"/>
            <a:ext cx="2514601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ko-KR" altLang="en-US" sz="2000" b="0" i="0" dirty="0">
                <a:solidFill>
                  <a:srgbClr val="374151"/>
                </a:solidFill>
                <a:effectLst/>
                <a:latin typeface="Söhne"/>
              </a:rPr>
              <a:t>피스톤 로드를 생산하는 금속가공품 제조업체에서는 자동화되지 못 한 공정이 존재합니다</a:t>
            </a:r>
            <a:r>
              <a:rPr lang="en-US" altLang="ko-KR" sz="2000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2000" b="0" i="0" dirty="0">
                <a:solidFill>
                  <a:srgbClr val="374151"/>
                </a:solidFill>
                <a:effectLst/>
                <a:latin typeface="Söhne"/>
              </a:rPr>
              <a:t>이 공정은 생산성의 병목으로 작용하고 있어 효율성과 생산성 저하를 야기하고 있습니다</a:t>
            </a:r>
            <a:r>
              <a:rPr lang="en-US" altLang="ko-KR" sz="2000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pPr algn="ctr"/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5A4542A-93EF-F6D8-0FCA-0E92CE1BCF23}"/>
              </a:ext>
            </a:extLst>
          </p:cNvPr>
          <p:cNvSpPr txBox="1"/>
          <p:nvPr/>
        </p:nvSpPr>
        <p:spPr>
          <a:xfrm>
            <a:off x="5946562" y="3106123"/>
            <a:ext cx="8483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이미지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09B1A0F-2409-C589-9525-947EA3C1F374}"/>
              </a:ext>
            </a:extLst>
          </p:cNvPr>
          <p:cNvSpPr txBox="1"/>
          <p:nvPr/>
        </p:nvSpPr>
        <p:spPr>
          <a:xfrm>
            <a:off x="9657215" y="3106123"/>
            <a:ext cx="8483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이미지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2ADEE3-D8AA-7866-EC06-DCF33B915023}"/>
              </a:ext>
            </a:extLst>
          </p:cNvPr>
          <p:cNvSpPr txBox="1"/>
          <p:nvPr/>
        </p:nvSpPr>
        <p:spPr>
          <a:xfrm>
            <a:off x="144378" y="272716"/>
            <a:ext cx="675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24DD1C6-B7FD-83A0-E564-4F0FC9412CB4}"/>
              </a:ext>
            </a:extLst>
          </p:cNvPr>
          <p:cNvSpPr txBox="1"/>
          <p:nvPr/>
        </p:nvSpPr>
        <p:spPr>
          <a:xfrm>
            <a:off x="1163052" y="272716"/>
            <a:ext cx="28360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문제 상황 시나리오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4A071EC-EBE4-36EA-9DB5-3668B9D3BFD8}"/>
              </a:ext>
            </a:extLst>
          </p:cNvPr>
          <p:cNvSpPr/>
          <p:nvPr/>
        </p:nvSpPr>
        <p:spPr>
          <a:xfrm>
            <a:off x="1413645" y="1617633"/>
            <a:ext cx="2514600" cy="58885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문제 상황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138E83B-B7C8-1751-92FE-67E1F0144D3E}"/>
              </a:ext>
            </a:extLst>
          </p:cNvPr>
          <p:cNvSpPr txBox="1"/>
          <p:nvPr/>
        </p:nvSpPr>
        <p:spPr>
          <a:xfrm>
            <a:off x="5100384" y="2403664"/>
            <a:ext cx="251460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인공지능 협동로봇의 시뮬레이션을 통해 이 자동화되지 못 한 공정의 적절한 적용 가능성을 검증하고자 합니다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시뮬레이션 결과를 통해 생산성의 증가 여부를 확인하고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시행착오를 최소화하여 생산성을 향상시킬 수 있습니다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348FE77-859C-D7C9-4A5B-090016313E70}"/>
              </a:ext>
            </a:extLst>
          </p:cNvPr>
          <p:cNvSpPr txBox="1"/>
          <p:nvPr/>
        </p:nvSpPr>
        <p:spPr>
          <a:xfrm>
            <a:off x="8798005" y="2403664"/>
            <a:ext cx="251460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시뮬레이션은 비용과 시간을 절감하면서도 새로운 아이디어나 개선점을 도출할 수 있는 안전한 실험 환경을 제공합니다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시뮬레이션을 통해 최적의 작업 흐름과 로봇 배치 등을 확인하여 생산성을 최대화하고 비용을 최소화할 수 있습니다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791565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ADC16E78-8819-8219-C770-75C3BD1E4D45}"/>
              </a:ext>
            </a:extLst>
          </p:cNvPr>
          <p:cNvGrpSpPr/>
          <p:nvPr/>
        </p:nvGrpSpPr>
        <p:grpSpPr>
          <a:xfrm>
            <a:off x="6817895" y="872277"/>
            <a:ext cx="5374105" cy="4483771"/>
            <a:chOff x="6817895" y="310803"/>
            <a:chExt cx="5374105" cy="448377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E4D379F-0D7A-E10A-C2FD-B3F877B38412}"/>
                </a:ext>
              </a:extLst>
            </p:cNvPr>
            <p:cNvSpPr txBox="1"/>
            <p:nvPr/>
          </p:nvSpPr>
          <p:spPr>
            <a:xfrm>
              <a:off x="6817895" y="310803"/>
              <a:ext cx="1782860" cy="3154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9900" b="1" dirty="0">
                  <a:solidFill>
                    <a:schemeClr val="bg1"/>
                  </a:solidFill>
                  <a:latin typeface="+mj-ea"/>
                  <a:ea typeface="+mj-ea"/>
                </a:rPr>
                <a:t>2</a:t>
              </a:r>
              <a:endParaRPr lang="ko-KR" altLang="en-US" sz="199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73F2969-8E1F-0403-B6B6-037C4B0D5DB2}"/>
                </a:ext>
              </a:extLst>
            </p:cNvPr>
            <p:cNvSpPr txBox="1"/>
            <p:nvPr/>
          </p:nvSpPr>
          <p:spPr>
            <a:xfrm>
              <a:off x="6817895" y="3350782"/>
              <a:ext cx="442621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800" b="1" spc="-300" dirty="0">
                  <a:solidFill>
                    <a:schemeClr val="bg1"/>
                  </a:solidFill>
                  <a:latin typeface="+mn-ea"/>
                </a:rPr>
                <a:t>해결을 위한 코드</a:t>
              </a: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F9894119-F233-DC33-68F5-7374CF0E569E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545921"/>
              <a:ext cx="5374105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1021128-BA25-D6FF-656C-87D086ADE451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794574"/>
              <a:ext cx="5374105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84164959"/>
      </p:ext>
    </p:extLst>
  </p:cSld>
  <p:clrMapOvr>
    <a:masterClrMapping/>
  </p:clrMapOvr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44378" y="272716"/>
            <a:ext cx="756687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600">
                <a:solidFill>
                  <a:schemeClr val="accent1"/>
                </a:solidFill>
              </a:rPr>
              <a:t>Part 2</a:t>
            </a:r>
            <a:endParaRPr lang="en-US" altLang="ko-KR" sz="160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42114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해결을 위한 코드 설명</a:t>
            </a:r>
            <a:r>
              <a:rPr lang="en-US" altLang="ko-KR" sz="2800" b="1" spc="-300" dirty="0">
                <a:solidFill>
                  <a:schemeClr val="accent1"/>
                </a:solidFill>
              </a:rPr>
              <a:t>_Gripper</a:t>
            </a:r>
            <a:endParaRPr lang="ko-KR" altLang="en-US" sz="2800" b="1" spc="-300" dirty="0">
              <a:solidFill>
                <a:schemeClr val="accent1"/>
              </a:solidFill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2ACD0C37-1D74-DF15-F399-C18C2CD8A3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948" y="908229"/>
            <a:ext cx="6508259" cy="5474437"/>
          </a:xfrm>
          <a:prstGeom prst="rect">
            <a:avLst/>
          </a:prstGeom>
        </p:spPr>
      </p:pic>
      <p:sp>
        <p:nvSpPr>
          <p:cNvPr id="27" name="설명선: 굽은 선 26">
            <a:extLst>
              <a:ext uri="{FF2B5EF4-FFF2-40B4-BE49-F238E27FC236}">
                <a16:creationId xmlns:a16="http://schemas.microsoft.com/office/drawing/2014/main" id="{6B01936B-64DB-0FF8-CEFA-BEC17CC28A5A}"/>
              </a:ext>
            </a:extLst>
          </p:cNvPr>
          <p:cNvSpPr/>
          <p:nvPr/>
        </p:nvSpPr>
        <p:spPr>
          <a:xfrm>
            <a:off x="4717775" y="4419605"/>
            <a:ext cx="4399721" cy="1305331"/>
          </a:xfrm>
          <a:prstGeom prst="borderCallout2">
            <a:avLst>
              <a:gd name="adj1" fmla="val 49818"/>
              <a:gd name="adj2" fmla="val 639"/>
              <a:gd name="adj3" fmla="val 2207"/>
              <a:gd name="adj4" fmla="val -4057"/>
              <a:gd name="adj5" fmla="val 1893"/>
              <a:gd name="adj6" fmla="val -13777"/>
            </a:avLst>
          </a:prstGeom>
          <a:solidFill>
            <a:schemeClr val="accent2"/>
          </a:solidFill>
          <a:ln w="381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큐브가 </a:t>
            </a:r>
            <a:r>
              <a:rPr lang="en-US" altLang="ko-KR" dirty="0"/>
              <a:t>normal </a:t>
            </a:r>
            <a:r>
              <a:rPr lang="ko-KR" altLang="en-US" dirty="0"/>
              <a:t>인지 </a:t>
            </a:r>
            <a:r>
              <a:rPr lang="en-US" altLang="ko-KR" dirty="0"/>
              <a:t>abnormal</a:t>
            </a:r>
            <a:r>
              <a:rPr lang="ko-KR" altLang="en-US" dirty="0"/>
              <a:t>인지 확인하기 위한 구문</a:t>
            </a:r>
          </a:p>
        </p:txBody>
      </p:sp>
      <p:sp>
        <p:nvSpPr>
          <p:cNvPr id="28" name="설명선: 굽은 선 27">
            <a:extLst>
              <a:ext uri="{FF2B5EF4-FFF2-40B4-BE49-F238E27FC236}">
                <a16:creationId xmlns:a16="http://schemas.microsoft.com/office/drawing/2014/main" id="{1B137B3E-2B66-DBF2-B50E-AFEA6A31C4BB}"/>
              </a:ext>
            </a:extLst>
          </p:cNvPr>
          <p:cNvSpPr/>
          <p:nvPr/>
        </p:nvSpPr>
        <p:spPr>
          <a:xfrm>
            <a:off x="6400801" y="611270"/>
            <a:ext cx="4399721" cy="1305331"/>
          </a:xfrm>
          <a:prstGeom prst="borderCallout2">
            <a:avLst>
              <a:gd name="adj1" fmla="val 49818"/>
              <a:gd name="adj2" fmla="val 639"/>
              <a:gd name="adj3" fmla="val 97639"/>
              <a:gd name="adj4" fmla="val -35684"/>
              <a:gd name="adj5" fmla="val 211539"/>
              <a:gd name="adj6" fmla="val -36819"/>
            </a:avLst>
          </a:prstGeom>
          <a:solidFill>
            <a:schemeClr val="accent2"/>
          </a:solidFill>
          <a:ln w="381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큐브인지 아닌지 확인하여 큐브일 때만 동작하게 하기 위한 구문</a:t>
            </a:r>
          </a:p>
        </p:txBody>
      </p:sp>
    </p:spTree>
    <p:extLst>
      <p:ext uri="{BB962C8B-B14F-4D97-AF65-F5344CB8AC3E}">
        <p14:creationId xmlns:p14="http://schemas.microsoft.com/office/powerpoint/2010/main" val="31542983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44378" y="272716"/>
            <a:ext cx="756687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600">
                <a:solidFill>
                  <a:schemeClr val="accent1"/>
                </a:solidFill>
              </a:rPr>
              <a:t>Part 2</a:t>
            </a:r>
            <a:endParaRPr lang="en-US" altLang="ko-KR" sz="160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47575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해결을 위한 코드 설명</a:t>
            </a:r>
            <a:r>
              <a:rPr lang="en-US" altLang="ko-KR" sz="2800" b="1" spc="-300" dirty="0">
                <a:solidFill>
                  <a:schemeClr val="accent1"/>
                </a:solidFill>
              </a:rPr>
              <a:t>_manipulator</a:t>
            </a:r>
            <a:endParaRPr lang="ko-KR" altLang="en-US" sz="2800" b="1" spc="-300" dirty="0">
              <a:solidFill>
                <a:schemeClr val="accent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D7AD25A-56DF-E654-5783-C0139E9B93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9414"/>
          <a:stretch/>
        </p:blipFill>
        <p:spPr>
          <a:xfrm>
            <a:off x="997455" y="854765"/>
            <a:ext cx="4637509" cy="5842813"/>
          </a:xfrm>
          <a:prstGeom prst="rect">
            <a:avLst/>
          </a:prstGeom>
        </p:spPr>
      </p:pic>
      <p:sp>
        <p:nvSpPr>
          <p:cNvPr id="19" name="설명선: 굽은 선 18">
            <a:extLst>
              <a:ext uri="{FF2B5EF4-FFF2-40B4-BE49-F238E27FC236}">
                <a16:creationId xmlns:a16="http://schemas.microsoft.com/office/drawing/2014/main" id="{2EBD0342-FE00-2AFB-01FF-6385D569B310}"/>
              </a:ext>
            </a:extLst>
          </p:cNvPr>
          <p:cNvSpPr/>
          <p:nvPr/>
        </p:nvSpPr>
        <p:spPr>
          <a:xfrm>
            <a:off x="6629228" y="908230"/>
            <a:ext cx="4399721" cy="1020321"/>
          </a:xfrm>
          <a:prstGeom prst="borderCallout2">
            <a:avLst>
              <a:gd name="adj1" fmla="val 49818"/>
              <a:gd name="adj2" fmla="val 639"/>
              <a:gd name="adj3" fmla="val 103334"/>
              <a:gd name="adj4" fmla="val -6617"/>
              <a:gd name="adj5" fmla="val 111932"/>
              <a:gd name="adj6" fmla="val -25674"/>
            </a:avLst>
          </a:prstGeom>
          <a:solidFill>
            <a:schemeClr val="accent2"/>
          </a:solidFill>
          <a:ln w="381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스캐줄링한</a:t>
            </a:r>
            <a:r>
              <a:rPr lang="ko-KR" altLang="en-US" dirty="0"/>
              <a:t> 순서를 저장하기 위한 배열</a:t>
            </a:r>
          </a:p>
        </p:txBody>
      </p:sp>
      <p:sp>
        <p:nvSpPr>
          <p:cNvPr id="20" name="설명선: 굽은 선 19">
            <a:extLst>
              <a:ext uri="{FF2B5EF4-FFF2-40B4-BE49-F238E27FC236}">
                <a16:creationId xmlns:a16="http://schemas.microsoft.com/office/drawing/2014/main" id="{AC22FB6B-7FF6-E732-D7D3-08C2EC73B432}"/>
              </a:ext>
            </a:extLst>
          </p:cNvPr>
          <p:cNvSpPr/>
          <p:nvPr/>
        </p:nvSpPr>
        <p:spPr>
          <a:xfrm>
            <a:off x="6629228" y="2061510"/>
            <a:ext cx="4399721" cy="1020321"/>
          </a:xfrm>
          <a:prstGeom prst="borderCallout2">
            <a:avLst>
              <a:gd name="adj1" fmla="val 49818"/>
              <a:gd name="adj2" fmla="val 639"/>
              <a:gd name="adj3" fmla="val 25347"/>
              <a:gd name="adj4" fmla="val -8425"/>
              <a:gd name="adj5" fmla="val 25697"/>
              <a:gd name="adj6" fmla="val -90283"/>
            </a:avLst>
          </a:prstGeom>
          <a:solidFill>
            <a:schemeClr val="accent2"/>
          </a:solidFill>
          <a:ln w="381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로봇이 진행하고 있는 순서를 저장하기 위한 변수</a:t>
            </a:r>
          </a:p>
        </p:txBody>
      </p:sp>
      <p:sp>
        <p:nvSpPr>
          <p:cNvPr id="23" name="설명선: 굽은 선 22">
            <a:extLst>
              <a:ext uri="{FF2B5EF4-FFF2-40B4-BE49-F238E27FC236}">
                <a16:creationId xmlns:a16="http://schemas.microsoft.com/office/drawing/2014/main" id="{C134AC42-2F9D-0DC0-420A-6F02F525E535}"/>
              </a:ext>
            </a:extLst>
          </p:cNvPr>
          <p:cNvSpPr/>
          <p:nvPr/>
        </p:nvSpPr>
        <p:spPr>
          <a:xfrm>
            <a:off x="6629227" y="3195708"/>
            <a:ext cx="4399721" cy="1020321"/>
          </a:xfrm>
          <a:prstGeom prst="borderCallout2">
            <a:avLst>
              <a:gd name="adj1" fmla="val 49818"/>
              <a:gd name="adj2" fmla="val 639"/>
              <a:gd name="adj3" fmla="val -42841"/>
              <a:gd name="adj4" fmla="val -8726"/>
              <a:gd name="adj5" fmla="val -74312"/>
              <a:gd name="adj6" fmla="val -85765"/>
            </a:avLst>
          </a:prstGeom>
          <a:solidFill>
            <a:schemeClr val="accent2"/>
          </a:solidFill>
          <a:ln w="381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로봇이 진행하고 있는 과정이 다 끝났는지 확인하기 위한 변수</a:t>
            </a:r>
          </a:p>
        </p:txBody>
      </p:sp>
      <p:sp>
        <p:nvSpPr>
          <p:cNvPr id="24" name="설명선: 굽은 선 23">
            <a:extLst>
              <a:ext uri="{FF2B5EF4-FFF2-40B4-BE49-F238E27FC236}">
                <a16:creationId xmlns:a16="http://schemas.microsoft.com/office/drawing/2014/main" id="{75340C42-E9BA-47FF-2933-1C398DDEAE14}"/>
              </a:ext>
            </a:extLst>
          </p:cNvPr>
          <p:cNvSpPr/>
          <p:nvPr/>
        </p:nvSpPr>
        <p:spPr>
          <a:xfrm>
            <a:off x="6629227" y="4328322"/>
            <a:ext cx="4399721" cy="1020321"/>
          </a:xfrm>
          <a:prstGeom prst="borderCallout2">
            <a:avLst>
              <a:gd name="adj1" fmla="val 49818"/>
              <a:gd name="adj2" fmla="val 639"/>
              <a:gd name="adj3" fmla="val -137006"/>
              <a:gd name="adj4" fmla="val -12040"/>
              <a:gd name="adj5" fmla="val -172373"/>
              <a:gd name="adj6" fmla="val -89530"/>
            </a:avLst>
          </a:prstGeom>
          <a:solidFill>
            <a:schemeClr val="accent2"/>
          </a:solidFill>
          <a:ln w="381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Abnormal</a:t>
            </a:r>
            <a:r>
              <a:rPr lang="ko-KR" altLang="en-US" dirty="0"/>
              <a:t>박스에 큐브를 서로 다른 자리에 넣기 위한 변수</a:t>
            </a:r>
          </a:p>
        </p:txBody>
      </p:sp>
    </p:spTree>
    <p:extLst>
      <p:ext uri="{BB962C8B-B14F-4D97-AF65-F5344CB8AC3E}">
        <p14:creationId xmlns:p14="http://schemas.microsoft.com/office/powerpoint/2010/main" val="32942429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44378" y="272716"/>
            <a:ext cx="756687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600">
                <a:solidFill>
                  <a:schemeClr val="accent1"/>
                </a:solidFill>
              </a:rPr>
              <a:t>Part 2</a:t>
            </a:r>
            <a:endParaRPr lang="en-US" altLang="ko-KR" sz="160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47575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해결을 위한 코드 설명</a:t>
            </a:r>
            <a:r>
              <a:rPr lang="en-US" altLang="ko-KR" sz="2800" b="1" spc="-300" dirty="0">
                <a:solidFill>
                  <a:schemeClr val="accent1"/>
                </a:solidFill>
              </a:rPr>
              <a:t>_manipulator</a:t>
            </a:r>
            <a:endParaRPr lang="ko-KR" altLang="en-US" sz="2800" b="1" spc="-300" dirty="0">
              <a:solidFill>
                <a:schemeClr val="accent1"/>
              </a:solidFill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E77F28B9-3CF9-0F7F-A4B7-B827D52590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6467"/>
          <a:stretch/>
        </p:blipFill>
        <p:spPr>
          <a:xfrm>
            <a:off x="482163" y="908229"/>
            <a:ext cx="5214731" cy="5838571"/>
          </a:xfrm>
          <a:prstGeom prst="rect">
            <a:avLst/>
          </a:prstGeom>
        </p:spPr>
      </p:pic>
      <p:sp>
        <p:nvSpPr>
          <p:cNvPr id="2" name="설명선: 굽은 선 1">
            <a:extLst>
              <a:ext uri="{FF2B5EF4-FFF2-40B4-BE49-F238E27FC236}">
                <a16:creationId xmlns:a16="http://schemas.microsoft.com/office/drawing/2014/main" id="{B36FA335-3D5E-3AED-1BA4-5C172A2B6A9E}"/>
              </a:ext>
            </a:extLst>
          </p:cNvPr>
          <p:cNvSpPr/>
          <p:nvPr/>
        </p:nvSpPr>
        <p:spPr>
          <a:xfrm>
            <a:off x="6271366" y="795936"/>
            <a:ext cx="4399721" cy="1020321"/>
          </a:xfrm>
          <a:prstGeom prst="borderCallout2">
            <a:avLst>
              <a:gd name="adj1" fmla="val 49818"/>
              <a:gd name="adj2" fmla="val 639"/>
              <a:gd name="adj3" fmla="val 105932"/>
              <a:gd name="adj4" fmla="val -16406"/>
              <a:gd name="adj5" fmla="val 107386"/>
              <a:gd name="adj6" fmla="val -35463"/>
            </a:avLst>
          </a:prstGeom>
          <a:solidFill>
            <a:schemeClr val="accent2"/>
          </a:solidFill>
          <a:ln w="381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배열에 현재진행해야 하는 순서를 넣어서 상황에 맞는 동작을 하게하는 </a:t>
            </a:r>
            <a:r>
              <a:rPr lang="en-US" altLang="ko-KR" dirty="0"/>
              <a:t>switch</a:t>
            </a:r>
            <a:r>
              <a:rPr lang="ko-KR" altLang="en-US" dirty="0"/>
              <a:t>문</a:t>
            </a:r>
          </a:p>
        </p:txBody>
      </p:sp>
    </p:spTree>
    <p:extLst>
      <p:ext uri="{BB962C8B-B14F-4D97-AF65-F5344CB8AC3E}">
        <p14:creationId xmlns:p14="http://schemas.microsoft.com/office/powerpoint/2010/main" val="23812551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44378" y="272716"/>
            <a:ext cx="756687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600">
                <a:solidFill>
                  <a:schemeClr val="accent1"/>
                </a:solidFill>
              </a:rPr>
              <a:t>Part 2</a:t>
            </a:r>
            <a:endParaRPr lang="en-US" altLang="ko-KR" sz="160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31999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해결을 위한 코드 설명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783D9A3-B49B-35F5-3DB1-DEDA9E3C39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39" r="33534"/>
          <a:stretch/>
        </p:blipFill>
        <p:spPr>
          <a:xfrm>
            <a:off x="218661" y="849380"/>
            <a:ext cx="7341705" cy="5735904"/>
          </a:xfrm>
          <a:prstGeom prst="rect">
            <a:avLst/>
          </a:prstGeom>
        </p:spPr>
      </p:pic>
      <p:sp>
        <p:nvSpPr>
          <p:cNvPr id="2" name="설명선: 굽은 선 1">
            <a:extLst>
              <a:ext uri="{FF2B5EF4-FFF2-40B4-BE49-F238E27FC236}">
                <a16:creationId xmlns:a16="http://schemas.microsoft.com/office/drawing/2014/main" id="{1EBFAD50-DE54-7A2F-7D16-CED9B0AD4C4C}"/>
              </a:ext>
            </a:extLst>
          </p:cNvPr>
          <p:cNvSpPr/>
          <p:nvPr/>
        </p:nvSpPr>
        <p:spPr>
          <a:xfrm>
            <a:off x="7709227" y="795936"/>
            <a:ext cx="4399721" cy="635299"/>
          </a:xfrm>
          <a:prstGeom prst="borderCallout2">
            <a:avLst>
              <a:gd name="adj1" fmla="val 49818"/>
              <a:gd name="adj2" fmla="val 639"/>
              <a:gd name="adj3" fmla="val 24145"/>
              <a:gd name="adj4" fmla="val -18063"/>
              <a:gd name="adj5" fmla="val 19341"/>
              <a:gd name="adj6" fmla="val -145855"/>
            </a:avLst>
          </a:prstGeom>
          <a:solidFill>
            <a:schemeClr val="accent2"/>
          </a:solidFill>
          <a:ln w="381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로봇이 움직일 순서가 </a:t>
            </a:r>
            <a:r>
              <a:rPr lang="en-US" altLang="ko-KR" dirty="0"/>
              <a:t>1</a:t>
            </a:r>
            <a:r>
              <a:rPr lang="ko-KR" altLang="en-US" dirty="0"/>
              <a:t>번 레일인 경우</a:t>
            </a:r>
          </a:p>
        </p:txBody>
      </p:sp>
      <p:sp>
        <p:nvSpPr>
          <p:cNvPr id="7" name="설명선: 굽은 선 6">
            <a:extLst>
              <a:ext uri="{FF2B5EF4-FFF2-40B4-BE49-F238E27FC236}">
                <a16:creationId xmlns:a16="http://schemas.microsoft.com/office/drawing/2014/main" id="{F4F22C6E-12E2-770E-93D2-91014F03D46F}"/>
              </a:ext>
            </a:extLst>
          </p:cNvPr>
          <p:cNvSpPr/>
          <p:nvPr/>
        </p:nvSpPr>
        <p:spPr>
          <a:xfrm>
            <a:off x="7709226" y="1538057"/>
            <a:ext cx="4399721" cy="774447"/>
          </a:xfrm>
          <a:prstGeom prst="borderCallout2">
            <a:avLst>
              <a:gd name="adj1" fmla="val 49818"/>
              <a:gd name="adj2" fmla="val 639"/>
              <a:gd name="adj3" fmla="val -22789"/>
              <a:gd name="adj4" fmla="val -16406"/>
              <a:gd name="adj5" fmla="val -45324"/>
              <a:gd name="adj6" fmla="val -73716"/>
            </a:avLst>
          </a:prstGeom>
          <a:solidFill>
            <a:schemeClr val="accent2"/>
          </a:solidFill>
          <a:ln w="381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그리퍼에</a:t>
            </a:r>
            <a:r>
              <a:rPr lang="ko-KR" altLang="en-US" dirty="0"/>
              <a:t> 아무것도 없고 원하는 포지션이 </a:t>
            </a:r>
            <a:r>
              <a:rPr lang="ko-KR" altLang="en-US" dirty="0" err="1"/>
              <a:t>아닐경우</a:t>
            </a:r>
            <a:r>
              <a:rPr lang="ko-KR" altLang="en-US" dirty="0"/>
              <a:t> 그곳으로 움직이기 위한 조건문</a:t>
            </a:r>
          </a:p>
        </p:txBody>
      </p:sp>
      <p:sp>
        <p:nvSpPr>
          <p:cNvPr id="9" name="설명선: 굽은 선 8">
            <a:extLst>
              <a:ext uri="{FF2B5EF4-FFF2-40B4-BE49-F238E27FC236}">
                <a16:creationId xmlns:a16="http://schemas.microsoft.com/office/drawing/2014/main" id="{7A131312-71E1-1B36-40AD-2A427E1B6FE8}"/>
              </a:ext>
            </a:extLst>
          </p:cNvPr>
          <p:cNvSpPr/>
          <p:nvPr/>
        </p:nvSpPr>
        <p:spPr>
          <a:xfrm>
            <a:off x="7709226" y="2433382"/>
            <a:ext cx="4399721" cy="774447"/>
          </a:xfrm>
          <a:prstGeom prst="borderCallout2">
            <a:avLst>
              <a:gd name="adj1" fmla="val 49818"/>
              <a:gd name="adj2" fmla="val 639"/>
              <a:gd name="adj3" fmla="val 3734"/>
              <a:gd name="adj4" fmla="val -15954"/>
              <a:gd name="adj5" fmla="val -833"/>
              <a:gd name="adj6" fmla="val -132150"/>
            </a:avLst>
          </a:prstGeom>
          <a:solidFill>
            <a:schemeClr val="accent2"/>
          </a:solidFill>
          <a:ln w="381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도착하고 </a:t>
            </a:r>
            <a:r>
              <a:rPr lang="ko-KR" altLang="en-US" dirty="0" err="1"/>
              <a:t>그리퍼에</a:t>
            </a:r>
            <a:r>
              <a:rPr lang="ko-KR" altLang="en-US" dirty="0"/>
              <a:t> 물건이 </a:t>
            </a:r>
            <a:r>
              <a:rPr lang="ko-KR" altLang="en-US" dirty="0" err="1"/>
              <a:t>없을경우</a:t>
            </a:r>
            <a:r>
              <a:rPr lang="ko-KR" altLang="en-US" dirty="0"/>
              <a:t> </a:t>
            </a:r>
            <a:r>
              <a:rPr lang="ko-KR" altLang="en-US" dirty="0" err="1"/>
              <a:t>그리퍼를</a:t>
            </a:r>
            <a:r>
              <a:rPr lang="ko-KR" altLang="en-US" dirty="0"/>
              <a:t> 테이블 위로 움직이기 위한 조건문</a:t>
            </a:r>
          </a:p>
        </p:txBody>
      </p:sp>
      <p:sp>
        <p:nvSpPr>
          <p:cNvPr id="11" name="설명선: 굽은 선 10">
            <a:extLst>
              <a:ext uri="{FF2B5EF4-FFF2-40B4-BE49-F238E27FC236}">
                <a16:creationId xmlns:a16="http://schemas.microsoft.com/office/drawing/2014/main" id="{18EC491C-C216-B94F-90E5-C4CD8662D5EC}"/>
              </a:ext>
            </a:extLst>
          </p:cNvPr>
          <p:cNvSpPr/>
          <p:nvPr/>
        </p:nvSpPr>
        <p:spPr>
          <a:xfrm>
            <a:off x="7709226" y="3330108"/>
            <a:ext cx="4399721" cy="774447"/>
          </a:xfrm>
          <a:prstGeom prst="borderCallout2">
            <a:avLst>
              <a:gd name="adj1" fmla="val 49818"/>
              <a:gd name="adj2" fmla="val 639"/>
              <a:gd name="adj3" fmla="val 17423"/>
              <a:gd name="adj4" fmla="val -15050"/>
              <a:gd name="adj5" fmla="val 11145"/>
              <a:gd name="adj6" fmla="val -122361"/>
            </a:avLst>
          </a:prstGeom>
          <a:solidFill>
            <a:schemeClr val="accent2"/>
          </a:solidFill>
          <a:ln w="381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로봇이 진행하고 있는 과정이 다 끝났는지 확인하기 위한 변수 갱신</a:t>
            </a:r>
          </a:p>
        </p:txBody>
      </p:sp>
      <p:sp>
        <p:nvSpPr>
          <p:cNvPr id="13" name="설명선: 굽은 선 12">
            <a:extLst>
              <a:ext uri="{FF2B5EF4-FFF2-40B4-BE49-F238E27FC236}">
                <a16:creationId xmlns:a16="http://schemas.microsoft.com/office/drawing/2014/main" id="{7329936B-DD42-F3DC-BBCC-6442FE0A4D8F}"/>
              </a:ext>
            </a:extLst>
          </p:cNvPr>
          <p:cNvSpPr/>
          <p:nvPr/>
        </p:nvSpPr>
        <p:spPr>
          <a:xfrm>
            <a:off x="7709225" y="4226834"/>
            <a:ext cx="4399721" cy="774447"/>
          </a:xfrm>
          <a:prstGeom prst="borderCallout2">
            <a:avLst>
              <a:gd name="adj1" fmla="val 49818"/>
              <a:gd name="adj2" fmla="val 639"/>
              <a:gd name="adj3" fmla="val -19367"/>
              <a:gd name="adj4" fmla="val -12942"/>
              <a:gd name="adj5" fmla="val -36768"/>
              <a:gd name="adj6" fmla="val -149771"/>
            </a:avLst>
          </a:prstGeom>
          <a:solidFill>
            <a:schemeClr val="accent2"/>
          </a:solidFill>
          <a:ln w="381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그리퍼에</a:t>
            </a:r>
            <a:r>
              <a:rPr lang="ko-KR" altLang="en-US" dirty="0"/>
              <a:t> 물건이 닿았을 경우를 위한 </a:t>
            </a:r>
            <a:endParaRPr lang="en-US" altLang="ko-KR" dirty="0"/>
          </a:p>
          <a:p>
            <a:pPr algn="ctr"/>
            <a:r>
              <a:rPr lang="ko-KR" altLang="en-US" dirty="0"/>
              <a:t>조건문</a:t>
            </a:r>
          </a:p>
        </p:txBody>
      </p:sp>
      <p:sp>
        <p:nvSpPr>
          <p:cNvPr id="15" name="설명선: 굽은 선 14">
            <a:extLst>
              <a:ext uri="{FF2B5EF4-FFF2-40B4-BE49-F238E27FC236}">
                <a16:creationId xmlns:a16="http://schemas.microsoft.com/office/drawing/2014/main" id="{8CD482FC-0BB8-315E-6E76-3C8B75B5FC38}"/>
              </a:ext>
            </a:extLst>
          </p:cNvPr>
          <p:cNvSpPr/>
          <p:nvPr/>
        </p:nvSpPr>
        <p:spPr>
          <a:xfrm>
            <a:off x="7709225" y="5153876"/>
            <a:ext cx="4399721" cy="774447"/>
          </a:xfrm>
          <a:prstGeom prst="borderCallout2">
            <a:avLst>
              <a:gd name="adj1" fmla="val 49818"/>
              <a:gd name="adj2" fmla="val 639"/>
              <a:gd name="adj3" fmla="val -59580"/>
              <a:gd name="adj4" fmla="val -15050"/>
              <a:gd name="adj5" fmla="val -59869"/>
              <a:gd name="adj6" fmla="val -131096"/>
            </a:avLst>
          </a:prstGeom>
          <a:solidFill>
            <a:schemeClr val="accent2"/>
          </a:solidFill>
          <a:ln w="381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그리퍼로</a:t>
            </a:r>
            <a:r>
              <a:rPr lang="ko-KR" altLang="en-US" dirty="0"/>
              <a:t> 물건을 쥐고 들어 올리기 위한</a:t>
            </a:r>
            <a:endParaRPr lang="en-US" altLang="ko-KR" dirty="0"/>
          </a:p>
          <a:p>
            <a:pPr algn="ctr"/>
            <a:r>
              <a:rPr lang="ko-KR" altLang="en-US" dirty="0"/>
              <a:t> 조건문</a:t>
            </a:r>
          </a:p>
        </p:txBody>
      </p:sp>
    </p:spTree>
    <p:extLst>
      <p:ext uri="{BB962C8B-B14F-4D97-AF65-F5344CB8AC3E}">
        <p14:creationId xmlns:p14="http://schemas.microsoft.com/office/powerpoint/2010/main" val="7434471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_008_10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24d60"/>
      </a:accent1>
      <a:accent2>
        <a:srgbClr val="006182"/>
      </a:accent2>
      <a:accent3>
        <a:srgbClr val="4e849c"/>
      </a:accent3>
      <a:accent4>
        <a:srgbClr val="dcdbd9"/>
      </a:accent4>
      <a:accent5>
        <a:srgbClr val="3b626e"/>
      </a:accent5>
      <a:accent6>
        <a:srgbClr val="27383e"/>
      </a:accent6>
      <a:hlink>
        <a:srgbClr val="3f3f3f"/>
      </a:hlink>
      <a:folHlink>
        <a:srgbClr val="3f3f3f"/>
      </a:folHlink>
    </a:clrScheme>
    <a:fontScheme name="Pretendard_Black_standard">
      <a:majorFont>
        <a:latin typeface="Pretendard Black"/>
        <a:ea typeface="Pretendard Black"/>
        <a:cs typeface=""/>
      </a:majorFont>
      <a:minorFont>
        <a:latin typeface="Pretendar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350</ep:Words>
  <ep:PresentationFormat>와이드스크린</ep:PresentationFormat>
  <ep:Paragraphs>85</ep:Paragraphs>
  <ep:Slides>20</ep:Slides>
  <ep:Notes>0</ep:Notes>
  <ep:TotalTime>0</ep:TotalTime>
  <ep:HiddenSlides>0</ep:HiddenSlides>
  <ep:MMClips>1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ep:HeadingPairs>
  <ep:TitlesOfParts>
    <vt:vector size="21" baseType="lpstr"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2022-08-03T01:14:38.000</dcterms:created>
  <dc:creator>Yu Saebyeol</dc:creator>
  <cp:lastModifiedBy>wjdah</cp:lastModifiedBy>
  <dcterms:modified xsi:type="dcterms:W3CDTF">2023-06-14T05:24:31.015</dcterms:modified>
  <cp:revision>62</cp:revision>
  <dc:title>PowerPoint 프레젠테이션</dc:title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